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9"/>
  </p:handoutMasterIdLst>
  <p:sldIdLst>
    <p:sldId id="286" r:id="rId2"/>
    <p:sldId id="287" r:id="rId3"/>
    <p:sldId id="294" r:id="rId4"/>
    <p:sldId id="288" r:id="rId5"/>
    <p:sldId id="302" r:id="rId6"/>
    <p:sldId id="295" r:id="rId7"/>
    <p:sldId id="280" r:id="rId8"/>
    <p:sldId id="296" r:id="rId9"/>
    <p:sldId id="281" r:id="rId10"/>
    <p:sldId id="282" r:id="rId11"/>
    <p:sldId id="283" r:id="rId12"/>
    <p:sldId id="284" r:id="rId13"/>
    <p:sldId id="285" r:id="rId14"/>
    <p:sldId id="305" r:id="rId15"/>
    <p:sldId id="297" r:id="rId16"/>
    <p:sldId id="276" r:id="rId17"/>
    <p:sldId id="306" r:id="rId18"/>
    <p:sldId id="277" r:id="rId19"/>
    <p:sldId id="298" r:id="rId20"/>
    <p:sldId id="291" r:id="rId21"/>
    <p:sldId id="268" r:id="rId22"/>
    <p:sldId id="269" r:id="rId23"/>
    <p:sldId id="256" r:id="rId24"/>
    <p:sldId id="259" r:id="rId25"/>
    <p:sldId id="262" r:id="rId26"/>
    <p:sldId id="267" r:id="rId27"/>
    <p:sldId id="275" r:id="rId28"/>
    <p:sldId id="293" r:id="rId29"/>
    <p:sldId id="299" r:id="rId30"/>
    <p:sldId id="278" r:id="rId31"/>
    <p:sldId id="303" r:id="rId32"/>
    <p:sldId id="307" r:id="rId33"/>
    <p:sldId id="279" r:id="rId34"/>
    <p:sldId id="301" r:id="rId35"/>
    <p:sldId id="274" r:id="rId36"/>
    <p:sldId id="311" r:id="rId37"/>
    <p:sldId id="300" r:id="rId38"/>
  </p:sldIdLst>
  <p:sldSz cx="9906000" cy="6858000" type="A4"/>
  <p:notesSz cx="9926638" cy="6797675"/>
  <p:defaultTextStyle>
    <a:defPPr>
      <a:defRPr lang="pt-BR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FF33"/>
    <a:srgbClr val="0000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1" autoAdjust="0"/>
    <p:restoredTop sz="94660" autoAdjust="0"/>
  </p:normalViewPr>
  <p:slideViewPr>
    <p:cSldViewPr>
      <p:cViewPr>
        <p:scale>
          <a:sx n="75" d="100"/>
          <a:sy n="75" d="100"/>
        </p:scale>
        <p:origin x="-300" y="-3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.Dias\Desktop\Mapa%20de%20A&#231;&#245;es%20Fornecedor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.Dias\Documents\Documentos\Workshop\Indicadores%20-%20Workshop%2020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.Dias\Desktop\Mapa%20de%20A&#231;&#245;es%20Fornecedor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.Dias\Desktop\Mapa%20de%20A&#231;&#245;es%20Fornecedor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.Dias\Desktop\Mapa%20de%20A&#231;&#245;es%20Fornecedor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.Dias\Desktop\Mapa%20de%20A&#231;&#245;es%20Fornecedor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.Dias\Desktop\Mapa%20de%20A&#231;&#245;es%20Fornecedo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2000">
                <a:solidFill>
                  <a:srgbClr val="002060"/>
                </a:solidFill>
                <a:latin typeface="Cambria" pitchFamily="18" charset="0"/>
              </a:defRPr>
            </a:pPr>
            <a:r>
              <a:rPr lang="pt-BR" sz="2000" dirty="0">
                <a:solidFill>
                  <a:srgbClr val="002060"/>
                </a:solidFill>
                <a:latin typeface="Cambria" pitchFamily="18" charset="0"/>
              </a:rPr>
              <a:t>Quebra</a:t>
            </a:r>
            <a:r>
              <a:rPr lang="pt-BR" sz="2000" baseline="0" dirty="0">
                <a:solidFill>
                  <a:srgbClr val="002060"/>
                </a:solidFill>
                <a:latin typeface="Cambria" pitchFamily="18" charset="0"/>
              </a:rPr>
              <a:t> Anual de Qualidade em Clientes - Fornecedores 2012</a:t>
            </a:r>
            <a:endParaRPr lang="pt-BR" sz="2000" dirty="0">
              <a:solidFill>
                <a:srgbClr val="002060"/>
              </a:solidFill>
              <a:latin typeface="Cambria" pitchFamily="18" charset="0"/>
            </a:endParaRPr>
          </a:p>
        </c:rich>
      </c:tx>
      <c:layout>
        <c:manualLayout>
          <c:xMode val="edge"/>
          <c:yMode val="edge"/>
          <c:x val="0.13349546173516419"/>
          <c:y val="0"/>
        </c:manualLayout>
      </c:layout>
    </c:title>
    <c:plotArea>
      <c:layout>
        <c:manualLayout>
          <c:layoutTarget val="inner"/>
          <c:xMode val="edge"/>
          <c:yMode val="edge"/>
          <c:x val="0.26805555555555555"/>
          <c:y val="0.14571894202678595"/>
          <c:w val="0.43229650252077234"/>
          <c:h val="0.77326267347446542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00CC99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6.2807332738109317E-2"/>
                  <c:y val="0.12370652087170304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Cambria" pitchFamily="18" charset="0"/>
                      </a:defRPr>
                    </a:pPr>
                    <a:r>
                      <a:rPr lang="en-US" sz="1400" b="1" dirty="0">
                        <a:latin typeface="Cambria" pitchFamily="18" charset="0"/>
                      </a:rPr>
                      <a:t>2</a:t>
                    </a:r>
                    <a:r>
                      <a:rPr lang="en-US" sz="1400" b="1" dirty="0"/>
                      <a:t>009; 11</a:t>
                    </a:r>
                  </a:p>
                </c:rich>
              </c:tx>
              <c:spPr/>
              <c:showVal val="1"/>
              <c:showCatName val="1"/>
            </c:dLbl>
            <c:dLbl>
              <c:idx val="1"/>
              <c:layout>
                <c:manualLayout>
                  <c:x val="-0.12655692746266681"/>
                  <c:y val="3.8467556812936281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Cambria" pitchFamily="18" charset="0"/>
                      </a:defRPr>
                    </a:pPr>
                    <a:r>
                      <a:rPr lang="en-US" sz="1400" b="1" dirty="0">
                        <a:latin typeface="Cambria" pitchFamily="18" charset="0"/>
                      </a:rPr>
                      <a:t>2</a:t>
                    </a:r>
                    <a:r>
                      <a:rPr lang="en-US" sz="1400" b="1" dirty="0"/>
                      <a:t>010; 20</a:t>
                    </a:r>
                  </a:p>
                </c:rich>
              </c:tx>
              <c:spPr/>
              <c:showVal val="1"/>
              <c:showCatName val="1"/>
            </c:dLbl>
            <c:dLbl>
              <c:idx val="2"/>
              <c:layout>
                <c:manualLayout>
                  <c:x val="5.0992699301204099E-2"/>
                  <c:y val="-0.2108310344234054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Cambria" pitchFamily="18" charset="0"/>
                      </a:defRPr>
                    </a:pPr>
                    <a:r>
                      <a:rPr lang="en-US" sz="1400" b="1" dirty="0">
                        <a:latin typeface="Cambria" pitchFamily="18" charset="0"/>
                      </a:rPr>
                      <a:t>2</a:t>
                    </a:r>
                    <a:r>
                      <a:rPr lang="en-US" sz="1400" b="1" dirty="0"/>
                      <a:t>011; 43</a:t>
                    </a:r>
                  </a:p>
                </c:rich>
              </c:tx>
              <c:spPr/>
              <c:showVal val="1"/>
              <c:showCatName val="1"/>
            </c:dLbl>
            <c:dLbl>
              <c:idx val="3"/>
              <c:layout>
                <c:manualLayout>
                  <c:x val="0.10971091900888079"/>
                  <c:y val="0.1552914308425828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Cambria" pitchFamily="18" charset="0"/>
                      </a:defRPr>
                    </a:pPr>
                    <a:r>
                      <a:rPr lang="en-US" sz="1400" b="1" dirty="0">
                        <a:latin typeface="Cambria" pitchFamily="18" charset="0"/>
                      </a:rPr>
                      <a:t>2</a:t>
                    </a:r>
                    <a:r>
                      <a:rPr lang="en-US" sz="1400" b="1" dirty="0"/>
                      <a:t>012; 25</a:t>
                    </a:r>
                  </a:p>
                </c:rich>
              </c:tx>
              <c:spPr/>
              <c:showVal val="1"/>
              <c:showCatName val="1"/>
            </c:dLbl>
            <c:txPr>
              <a:bodyPr/>
              <a:lstStyle/>
              <a:p>
                <a:pPr>
                  <a:defRPr>
                    <a:latin typeface="Cambria" pitchFamily="18" charset="0"/>
                  </a:defRPr>
                </a:pPr>
                <a:endParaRPr lang="pt-BR"/>
              </a:p>
            </c:txPr>
            <c:showVal val="1"/>
            <c:showCatName val="1"/>
            <c:showLeaderLines val="1"/>
          </c:dLbls>
          <c:val>
            <c:numRef>
              <c:f>Plan1!$M$1:$M$4</c:f>
              <c:numCache>
                <c:formatCode>0</c:formatCode>
                <c:ptCount val="4"/>
                <c:pt idx="0" formatCode="General">
                  <c:v>11</c:v>
                </c:pt>
                <c:pt idx="1">
                  <c:v>20</c:v>
                </c:pt>
                <c:pt idx="2">
                  <c:v>43</c:v>
                </c:pt>
                <c:pt idx="3">
                  <c:v>25</c:v>
                </c:pt>
              </c:numCache>
            </c:numRef>
          </c:val>
        </c:ser>
        <c:ser>
          <c:idx val="1"/>
          <c:order val="1"/>
          <c:val>
            <c:numRef>
              <c:f>Plan1!$N$1:$N$4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val>
        </c:ser>
        <c:firstSliceAng val="0"/>
      </c:pieChart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en-US" dirty="0">
                <a:solidFill>
                  <a:srgbClr val="002060"/>
                </a:solidFill>
              </a:rPr>
              <a:t> 2011</a:t>
            </a:r>
          </a:p>
        </c:rich>
      </c:tx>
      <c:layout>
        <c:manualLayout>
          <c:xMode val="edge"/>
          <c:yMode val="edge"/>
          <c:x val="0.43696176014112931"/>
          <c:y val="3.9932669954910668E-2"/>
        </c:manualLayout>
      </c:layout>
    </c:title>
    <c:plotArea>
      <c:layout>
        <c:manualLayout>
          <c:layoutTarget val="inner"/>
          <c:xMode val="edge"/>
          <c:yMode val="edge"/>
          <c:x val="0.16103543307086723"/>
          <c:y val="0.10185185185185186"/>
          <c:w val="0.53888888888888964"/>
          <c:h val="0.89814814814814814"/>
        </c:manualLayout>
      </c:layout>
      <c:pieChart>
        <c:varyColors val="1"/>
        <c:ser>
          <c:idx val="0"/>
          <c:order val="0"/>
          <c:spPr>
            <a:effectLst/>
          </c:spPr>
          <c:dPt>
            <c:idx val="0"/>
            <c:spPr>
              <a:solidFill>
                <a:schemeClr val="accent1"/>
              </a:solidFill>
              <a:effectLst/>
            </c:spPr>
          </c:dPt>
          <c:dPt>
            <c:idx val="1"/>
            <c:spPr>
              <a:solidFill>
                <a:srgbClr val="0070C0"/>
              </a:solidFill>
              <a:ln>
                <a:solidFill>
                  <a:srgbClr val="00CC99"/>
                </a:solidFill>
              </a:ln>
              <a:effectLst/>
            </c:spPr>
          </c:dPt>
          <c:dPt>
            <c:idx val="2"/>
            <c:spPr>
              <a:solidFill>
                <a:srgbClr val="FFC000"/>
              </a:solidFill>
              <a:effectLst/>
            </c:spPr>
          </c:dPt>
          <c:dPt>
            <c:idx val="3"/>
            <c:spPr>
              <a:solidFill>
                <a:srgbClr val="FFC000"/>
              </a:solidFill>
              <a:effectLst/>
            </c:spPr>
          </c:dPt>
          <c:dLbls>
            <c:dLbl>
              <c:idx val="0"/>
              <c:layout>
                <c:manualLayout>
                  <c:x val="-0.1187792401862183"/>
                  <c:y val="0.15226492830829391"/>
                </c:manualLayout>
              </c:layout>
              <c:spPr>
                <a:solidFill>
                  <a:srgbClr val="00CC99"/>
                </a:solidFill>
              </c:spPr>
              <c:txPr>
                <a:bodyPr/>
                <a:lstStyle/>
                <a:p>
                  <a:pPr>
                    <a:defRPr sz="1200" b="1"/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-8.9346174650903984E-2"/>
                  <c:y val="-0.17428004794339091"/>
                </c:manualLayout>
              </c:layout>
              <c:showVal val="1"/>
            </c:dLbl>
            <c:dLbl>
              <c:idx val="2"/>
              <c:layout>
                <c:manualLayout>
                  <c:x val="0.14150294775990291"/>
                  <c:y val="0.10435939810106518"/>
                </c:manualLayout>
              </c:layout>
              <c:showVal val="1"/>
            </c:dLbl>
            <c:dLbl>
              <c:idx val="3"/>
              <c:layout>
                <c:manualLayout>
                  <c:x val="5.2475621204283923E-2"/>
                  <c:y val="0.13246098269974321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Val val="1"/>
            <c:showLeaderLines val="1"/>
          </c:dLbls>
          <c:cat>
            <c:strRef>
              <c:f>Cliente!$I$15:$I$17</c:f>
              <c:strCache>
                <c:ptCount val="3"/>
                <c:pt idx="0">
                  <c:v>Matéria prima</c:v>
                </c:pt>
                <c:pt idx="1">
                  <c:v>Componentes</c:v>
                </c:pt>
                <c:pt idx="2">
                  <c:v>Beneficiamento</c:v>
                </c:pt>
              </c:strCache>
            </c:strRef>
          </c:cat>
          <c:val>
            <c:numRef>
              <c:f>Cliente!$J$15:$J$17</c:f>
              <c:numCache>
                <c:formatCode>0%</c:formatCode>
                <c:ptCount val="3"/>
                <c:pt idx="0">
                  <c:v>0.23</c:v>
                </c:pt>
                <c:pt idx="1">
                  <c:v>0.44</c:v>
                </c:pt>
                <c:pt idx="2">
                  <c:v>0.33000000000000113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 rtl="0">
            <a:defRPr/>
          </a:pPr>
          <a:endParaRPr lang="pt-BR"/>
        </a:p>
      </c:txPr>
    </c:legend>
    <c:plotVisOnly val="1"/>
  </c:chart>
  <c:spPr>
    <a:ln>
      <a:noFill/>
    </a:ln>
  </c:spPr>
  <c:txPr>
    <a:bodyPr/>
    <a:lstStyle/>
    <a:p>
      <a:pPr>
        <a:defRPr>
          <a:latin typeface="Cambria" pitchFamily="18" charset="0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pt-BR" dirty="0">
                <a:solidFill>
                  <a:srgbClr val="002060"/>
                </a:solidFill>
              </a:rPr>
              <a:t>2012</a:t>
            </a:r>
          </a:p>
        </c:rich>
      </c:tx>
      <c:layout>
        <c:manualLayout>
          <c:xMode val="edge"/>
          <c:yMode val="edge"/>
          <c:x val="0.43937305577158092"/>
          <c:y val="3.6604947458668192E-2"/>
        </c:manualLayout>
      </c:layout>
    </c:title>
    <c:plotArea>
      <c:layout>
        <c:manualLayout>
          <c:layoutTarget val="inner"/>
          <c:xMode val="edge"/>
          <c:yMode val="edge"/>
          <c:x val="8.6300089920564385E-2"/>
          <c:y val="0.22503841292267321"/>
          <c:w val="0.5537861244583937"/>
          <c:h val="0.66872286727051422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effectLst/>
            </c:spPr>
          </c:dPt>
          <c:dPt>
            <c:idx val="1"/>
            <c:spPr>
              <a:solidFill>
                <a:srgbClr val="0070C0"/>
              </a:solidFill>
              <a:effectLst/>
            </c:spPr>
          </c:dPt>
          <c:dPt>
            <c:idx val="2"/>
            <c:spPr>
              <a:solidFill>
                <a:srgbClr val="FFC000"/>
              </a:solidFill>
              <a:effectLst/>
            </c:spPr>
          </c:dPt>
          <c:dLbls>
            <c:dLbl>
              <c:idx val="0"/>
              <c:layout>
                <c:manualLayout>
                  <c:x val="-1.7799671564270585E-2"/>
                  <c:y val="8.9078676792725353E-2"/>
                </c:manualLayout>
              </c:layout>
              <c:spPr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-0.15236898512685942"/>
                  <c:y val="5.6345046421436128E-3"/>
                </c:manualLayout>
              </c:layout>
              <c:spPr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0.18663160690478819"/>
                  <c:y val="-9.6412243503342394E-3"/>
                </c:manualLayout>
              </c:layout>
              <c:spPr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pt-BR"/>
                </a:p>
              </c:txPr>
              <c:showVal val="1"/>
            </c:dLbl>
            <c:spPr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  <c:showLeaderLines val="1"/>
          </c:dLbls>
          <c:cat>
            <c:strRef>
              <c:f>Plan1!$I$2:$I$4</c:f>
              <c:strCache>
                <c:ptCount val="3"/>
                <c:pt idx="0">
                  <c:v>Matéria Prima</c:v>
                </c:pt>
                <c:pt idx="1">
                  <c:v>Componentes</c:v>
                </c:pt>
                <c:pt idx="2">
                  <c:v>Beneficiamento</c:v>
                </c:pt>
              </c:strCache>
            </c:strRef>
          </c:cat>
          <c:val>
            <c:numRef>
              <c:f>Plan1!$J$2:$J$4</c:f>
              <c:numCache>
                <c:formatCode>0%</c:formatCode>
                <c:ptCount val="3"/>
                <c:pt idx="0">
                  <c:v>4.0000000000000022E-2</c:v>
                </c:pt>
                <c:pt idx="1">
                  <c:v>0.4</c:v>
                </c:pt>
                <c:pt idx="2">
                  <c:v>0.56000000000000005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spPr>
    <a:ln>
      <a:noFill/>
    </a:ln>
  </c:spPr>
  <c:txPr>
    <a:bodyPr/>
    <a:lstStyle/>
    <a:p>
      <a:pPr>
        <a:defRPr>
          <a:latin typeface="Cambria" pitchFamily="18" charset="0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 sz="1200" b="1" i="0" baseline="0" dirty="0">
                <a:latin typeface="+mj-lt"/>
              </a:rPr>
              <a:t>OCORRÊNCIAS DEFEITOS FORNECEDORES DE MATÉRIA PRIMA - 2012</a:t>
            </a:r>
            <a:endParaRPr lang="pt-BR" sz="1200" dirty="0">
              <a:latin typeface="+mj-lt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C00000"/>
            </a:solidFill>
            <a:effectLst>
              <a:innerShdw blurRad="114300">
                <a:prstClr val="black"/>
              </a:innerShdw>
            </a:effectLst>
          </c:spPr>
          <c:dLbls>
            <c:dLbl>
              <c:idx val="0"/>
              <c:layout>
                <c:manualLayout>
                  <c:x val="0"/>
                  <c:y val="8.2987569943165623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strRef>
              <c:f>Plan1!$F$1:$F$10</c:f>
              <c:strCache>
                <c:ptCount val="10"/>
                <c:pt idx="0">
                  <c:v>TRINCA NA COSTURA</c:v>
                </c:pt>
                <c:pt idx="1">
                  <c:v>CERTIFICADO SEM PROPRIEDADES MECÂNICAS</c:v>
                </c:pt>
                <c:pt idx="2">
                  <c:v>DUREZA ACIMA DO ESPECIFICADO</c:v>
                </c:pt>
                <c:pt idx="3">
                  <c:v>EMENDA DE SOLDA EM VOLTA DO TUBO</c:v>
                </c:pt>
                <c:pt idx="4">
                  <c:v>FALHA NA RASPAGEM EXTERNA NA REGIÃO DA COSTURA</c:v>
                </c:pt>
                <c:pt idx="5">
                  <c:v>MARCA DE FERRAMENTA Ø EXTERNO</c:v>
                </c:pt>
                <c:pt idx="6">
                  <c:v>MATERIA PRIMA COM TORÇÃO E ABAULADO.</c:v>
                </c:pt>
                <c:pt idx="7">
                  <c:v>Ø EXTERNO MENOR</c:v>
                </c:pt>
                <c:pt idx="8">
                  <c:v>OXIDAÇÃO EXTERNA</c:v>
                </c:pt>
                <c:pt idx="9">
                  <c:v>RESISTÊNCIA A TRAÇÃO ABAIXO DO ESPECIFICADO</c:v>
                </c:pt>
              </c:strCache>
            </c:strRef>
          </c:cat>
          <c:val>
            <c:numRef>
              <c:f>Plan1!$G$1:$G$10</c:f>
              <c:numCache>
                <c:formatCode>General</c:formatCode>
                <c:ptCount val="10"/>
                <c:pt idx="0">
                  <c:v>19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axId val="46254336"/>
        <c:axId val="51635328"/>
      </c:barChart>
      <c:catAx>
        <c:axId val="46254336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51635328"/>
        <c:crosses val="autoZero"/>
        <c:auto val="1"/>
        <c:lblAlgn val="ctr"/>
        <c:lblOffset val="100"/>
      </c:catAx>
      <c:valAx>
        <c:axId val="51635328"/>
        <c:scaling>
          <c:orientation val="minMax"/>
          <c:max val="20"/>
        </c:scaling>
        <c:axPos val="l"/>
        <c:majorGridlines/>
        <c:numFmt formatCode="General" sourceLinked="1"/>
        <c:tickLblPos val="nextTo"/>
        <c:crossAx val="46254336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 sz="1200" b="1" i="0" baseline="0" dirty="0">
                <a:latin typeface="+mj-lt"/>
              </a:rPr>
              <a:t>OCORRÊNCIAS DEFEITOS FORNECEDORES DE COMPONENTES - 2012</a:t>
            </a:r>
            <a:endParaRPr lang="pt-BR" sz="1200" dirty="0">
              <a:latin typeface="+mj-lt"/>
            </a:endParaRPr>
          </a:p>
        </c:rich>
      </c:tx>
      <c:layout>
        <c:manualLayout>
          <c:xMode val="edge"/>
          <c:yMode val="edge"/>
          <c:x val="0.2131578346756999"/>
          <c:y val="3.1128404669260701E-2"/>
        </c:manualLayout>
      </c:layout>
    </c:title>
    <c:plotArea>
      <c:layout>
        <c:manualLayout>
          <c:layoutTarget val="inner"/>
          <c:xMode val="edge"/>
          <c:yMode val="edge"/>
          <c:x val="3.2481168759026811E-2"/>
          <c:y val="0.1065982524740727"/>
          <c:w val="0.94368294924232765"/>
          <c:h val="0.7995479845174994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C00000"/>
            </a:solidFill>
            <a:effectLst>
              <a:innerShdw blurRad="114300">
                <a:prstClr val="black"/>
              </a:innerShdw>
            </a:effectLst>
          </c:spPr>
          <c:dLbls>
            <c:dLbl>
              <c:idx val="0"/>
              <c:layout>
                <c:manualLayout>
                  <c:x val="0"/>
                  <c:y val="8.2987569943165623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strRef>
              <c:f>Plan1!$F$12:$F$18</c:f>
              <c:strCache>
                <c:ptCount val="7"/>
                <c:pt idx="0">
                  <c:v>NÃO ADAPTA NO GC</c:v>
                </c:pt>
                <c:pt idx="1">
                  <c:v>Ø INT - EXT MAIOR / MENOR</c:v>
                </c:pt>
                <c:pt idx="2">
                  <c:v>COMPRIMENTO MAIOR / MENOR</c:v>
                </c:pt>
                <c:pt idx="3">
                  <c:v>ESPESSURA MAIOR / MENOR</c:v>
                </c:pt>
                <c:pt idx="4">
                  <c:v>OXIDAÇÃO</c:v>
                </c:pt>
                <c:pt idx="5">
                  <c:v>PORCA SEM ROSCA</c:v>
                </c:pt>
                <c:pt idx="6">
                  <c:v>TRAT. SUPERFICIAL IRREGULAR</c:v>
                </c:pt>
              </c:strCache>
            </c:strRef>
          </c:cat>
          <c:val>
            <c:numRef>
              <c:f>Plan1!$G$12:$G$18</c:f>
              <c:numCache>
                <c:formatCode>General</c:formatCode>
                <c:ptCount val="7"/>
                <c:pt idx="0">
                  <c:v>8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axId val="56903168"/>
        <c:axId val="56904704"/>
      </c:barChart>
      <c:catAx>
        <c:axId val="56903168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56904704"/>
        <c:crosses val="autoZero"/>
        <c:auto val="1"/>
        <c:lblAlgn val="ctr"/>
        <c:lblOffset val="100"/>
      </c:catAx>
      <c:valAx>
        <c:axId val="56904704"/>
        <c:scaling>
          <c:orientation val="minMax"/>
          <c:max val="10"/>
        </c:scaling>
        <c:axPos val="l"/>
        <c:majorGridlines/>
        <c:numFmt formatCode="General" sourceLinked="1"/>
        <c:tickLblPos val="nextTo"/>
        <c:crossAx val="56903168"/>
        <c:crosses val="autoZero"/>
        <c:crossBetween val="between"/>
        <c:majorUnit val="2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 sz="1200" b="1" i="0" baseline="0" dirty="0">
                <a:latin typeface="+mj-lt"/>
              </a:rPr>
              <a:t>OCORRÊNCIAS DEFEITOS FORNECEDORES DE PINTURA - 2012</a:t>
            </a:r>
            <a:endParaRPr lang="pt-BR" sz="1200" dirty="0">
              <a:latin typeface="+mj-lt"/>
            </a:endParaRPr>
          </a:p>
        </c:rich>
      </c:tx>
      <c:layout>
        <c:manualLayout>
          <c:xMode val="edge"/>
          <c:yMode val="edge"/>
          <c:x val="0.22383670576647041"/>
          <c:y val="3.1128404669260701E-2"/>
        </c:manualLayout>
      </c:layout>
    </c:title>
    <c:plotArea>
      <c:layout>
        <c:manualLayout>
          <c:layoutTarget val="inner"/>
          <c:xMode val="edge"/>
          <c:yMode val="edge"/>
          <c:x val="3.9535967615032176E-2"/>
          <c:y val="0.11976020507164264"/>
          <c:w val="0.94368294924232732"/>
          <c:h val="0.7995479845174994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C00000"/>
            </a:solidFill>
            <a:effectLst>
              <a:innerShdw blurRad="114300">
                <a:prstClr val="black"/>
              </a:innerShdw>
            </a:effectLst>
          </c:spPr>
          <c:dLbls>
            <c:dLbl>
              <c:idx val="0"/>
              <c:layout>
                <c:manualLayout>
                  <c:x val="0"/>
                  <c:y val="8.2987569943165623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strRef>
              <c:f>Plan1!$F$30:$F$37</c:f>
              <c:strCache>
                <c:ptCount val="8"/>
                <c:pt idx="0">
                  <c:v>DESPLACAMENTO DE PINTURA</c:v>
                </c:pt>
                <c:pt idx="1">
                  <c:v>OXIDAÇÃO INTERNA</c:v>
                </c:pt>
                <c:pt idx="2">
                  <c:v>PINTURA FORA DO ESPECIFICADO</c:v>
                </c:pt>
                <c:pt idx="3">
                  <c:v>FALHA NA PINTURA</c:v>
                </c:pt>
                <c:pt idx="4">
                  <c:v>CAMADA MAIOR / MENOR</c:v>
                </c:pt>
                <c:pt idx="5">
                  <c:v>TINTA NA ROSCA</c:v>
                </c:pt>
                <c:pt idx="6">
                  <c:v>BOLHA NA PINTURA</c:v>
                </c:pt>
                <c:pt idx="7">
                  <c:v>BORRA DE TINTA</c:v>
                </c:pt>
              </c:strCache>
            </c:strRef>
          </c:cat>
          <c:val>
            <c:numRef>
              <c:f>Plan1!$G$30:$G$37</c:f>
              <c:numCache>
                <c:formatCode>General</c:formatCode>
                <c:ptCount val="8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axId val="56917376"/>
        <c:axId val="59020416"/>
      </c:barChart>
      <c:catAx>
        <c:axId val="56917376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59020416"/>
        <c:crosses val="autoZero"/>
        <c:auto val="1"/>
        <c:lblAlgn val="ctr"/>
        <c:lblOffset val="100"/>
      </c:catAx>
      <c:valAx>
        <c:axId val="59020416"/>
        <c:scaling>
          <c:orientation val="minMax"/>
          <c:max val="6"/>
        </c:scaling>
        <c:axPos val="l"/>
        <c:majorGridlines/>
        <c:numFmt formatCode="General" sourceLinked="1"/>
        <c:tickLblPos val="nextTo"/>
        <c:crossAx val="56917376"/>
        <c:crosses val="autoZero"/>
        <c:crossBetween val="between"/>
        <c:majorUnit val="1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 sz="1200" b="1" i="0" baseline="0" dirty="0">
                <a:latin typeface="+mj-lt"/>
              </a:rPr>
              <a:t>OCORRÊNCIAS DEFEITOS FORNECEDORES DE ZINCAGEM - 2012</a:t>
            </a:r>
            <a:endParaRPr lang="pt-BR" sz="1200" dirty="0">
              <a:latin typeface="+mj-lt"/>
            </a:endParaRPr>
          </a:p>
        </c:rich>
      </c:tx>
      <c:layout>
        <c:manualLayout>
          <c:xMode val="edge"/>
          <c:yMode val="edge"/>
          <c:x val="0.22383667157884335"/>
          <c:y val="3.1128404669260701E-2"/>
        </c:manualLayout>
      </c:layout>
    </c:title>
    <c:plotArea>
      <c:layout>
        <c:manualLayout>
          <c:layoutTarget val="inner"/>
          <c:xMode val="edge"/>
          <c:yMode val="edge"/>
          <c:x val="3.9535967615032169E-2"/>
          <c:y val="0.11976020507164262"/>
          <c:w val="0.94368294924232743"/>
          <c:h val="0.7995479845174994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C00000"/>
            </a:solidFill>
            <a:effectLst>
              <a:innerShdw blurRad="114300">
                <a:prstClr val="black"/>
              </a:innerShdw>
            </a:effectLst>
          </c:spPr>
          <c:dLbls>
            <c:dLbl>
              <c:idx val="0"/>
              <c:layout>
                <c:manualLayout>
                  <c:x val="0"/>
                  <c:y val="8.2987569943165623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strRef>
              <c:f>Plan1!$F$39:$F$41</c:f>
              <c:strCache>
                <c:ptCount val="3"/>
                <c:pt idx="0">
                  <c:v>OXIDAÇÃO INTERNA</c:v>
                </c:pt>
                <c:pt idx="1">
                  <c:v>OXIDAÇÃO EXTERNA</c:v>
                </c:pt>
                <c:pt idx="2">
                  <c:v>FALHA NO ZINCO</c:v>
                </c:pt>
              </c:strCache>
            </c:strRef>
          </c:cat>
          <c:val>
            <c:numRef>
              <c:f>Plan1!$G$39:$G$41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gapWidth val="375"/>
        <c:axId val="59840000"/>
        <c:axId val="59841536"/>
      </c:barChart>
      <c:catAx>
        <c:axId val="598400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59841536"/>
        <c:crosses val="autoZero"/>
        <c:auto val="1"/>
        <c:lblAlgn val="ctr"/>
        <c:lblOffset val="100"/>
      </c:catAx>
      <c:valAx>
        <c:axId val="59841536"/>
        <c:scaling>
          <c:orientation val="minMax"/>
          <c:max val="10"/>
        </c:scaling>
        <c:axPos val="l"/>
        <c:majorGridlines/>
        <c:numFmt formatCode="General" sourceLinked="1"/>
        <c:tickLblPos val="nextTo"/>
        <c:crossAx val="59840000"/>
        <c:crosses val="autoZero"/>
        <c:crossBetween val="between"/>
        <c:majorUnit val="2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98" tIns="46799" rIns="93598" bIns="46799" numCol="1" anchor="t" anchorCtr="0" compatLnSpc="1">
            <a:prstTxWarp prst="textNoShape">
              <a:avLst/>
            </a:prstTxWarp>
          </a:bodyPr>
          <a:lstStyle>
            <a:lvl1pPr defTabSz="936625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13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98" tIns="46799" rIns="93598" bIns="46799" numCol="1" anchor="t" anchorCtr="0" compatLnSpc="1">
            <a:prstTxWarp prst="textNoShape">
              <a:avLst/>
            </a:prstTxWarp>
          </a:bodyPr>
          <a:lstStyle>
            <a:lvl1pPr algn="r" defTabSz="936625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9538"/>
            <a:ext cx="4302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98" tIns="46799" rIns="93598" bIns="46799" numCol="1" anchor="b" anchorCtr="0" compatLnSpc="1">
            <a:prstTxWarp prst="textNoShape">
              <a:avLst/>
            </a:prstTxWarp>
          </a:bodyPr>
          <a:lstStyle>
            <a:lvl1pPr defTabSz="936625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513" y="6459538"/>
            <a:ext cx="4302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98" tIns="46799" rIns="93598" bIns="46799" numCol="1" anchor="b" anchorCtr="0" compatLnSpc="1">
            <a:prstTxWarp prst="textNoShape">
              <a:avLst/>
            </a:prstTxWarp>
          </a:bodyPr>
          <a:lstStyle>
            <a:lvl1pPr algn="r" defTabSz="936625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1059C7ED-DE1A-41A4-83AA-E809FEB517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AD40B-482D-4703-9C2E-6BC5F7ADA2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09B0E-4F9A-4149-B439-DA819DECD6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6DCFC-8064-400A-853B-3F5916F245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00771-C7AE-4800-A9EB-8BE9704D89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241E6-F109-426B-A58A-33A43C17364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F4499-C932-4AB7-81C4-511FF1D10C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5C386-B5B2-4FC3-811D-32257F867D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012E3-2F03-4956-AC9C-8746474060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B01C4-9B67-4137-91F1-2B7D464DE3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0AB07-DB8E-4FFD-8048-50E3D959D7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F75A8-F7EE-4E74-8ABA-92DC2EF874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E973A365-216F-42C4-BDEF-C58DFD43FA4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chart" Target="../charts/chart1.xml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chart" Target="../charts/chart2.xml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chart" Target="../charts/chart4.xml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chart" Target="../charts/chart5.xml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chart" Target="../charts/chart6.xml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chart" Target="../charts/chart7.xml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hyperlink" Target="http://www.numa.org.br/conhecimentos/conhecimentos_port/pag_conhec/FMEAv2.html" TargetMode="External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3"/>
            <a:chExt cx="6240" cy="4323"/>
          </a:xfrm>
        </p:grpSpPr>
        <p:pic>
          <p:nvPicPr>
            <p:cNvPr id="7176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7171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56323" name="Imagem de bitmap" r:id="rId4" imgW="1057423" imgH="781159" progId="PBrush">
                <p:embed/>
              </p:oleObj>
            </a:graphicData>
          </a:graphic>
        </p:graphicFrame>
        <p:sp>
          <p:nvSpPr>
            <p:cNvPr id="7177" name="Text Box 8"/>
            <p:cNvSpPr txBox="1">
              <a:spLocks noChangeArrowheads="1"/>
            </p:cNvSpPr>
            <p:nvPr/>
          </p:nvSpPr>
          <p:spPr bwMode="auto">
            <a:xfrm>
              <a:off x="136" y="3966"/>
              <a:ext cx="588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DE PEÇAS AUTOMOBILÍSTICA LTDA.</a:t>
              </a:r>
            </a:p>
          </p:txBody>
        </p:sp>
      </p:grpSp>
      <p:sp>
        <p:nvSpPr>
          <p:cNvPr id="7173" name="Retângulo 2"/>
          <p:cNvSpPr>
            <a:spLocks noChangeArrowheads="1"/>
          </p:cNvSpPr>
          <p:nvPr/>
        </p:nvSpPr>
        <p:spPr bwMode="auto">
          <a:xfrm>
            <a:off x="241300" y="904528"/>
            <a:ext cx="928890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pt-BR" sz="9600" b="1" dirty="0" smtClean="0">
                <a:solidFill>
                  <a:srgbClr val="000066"/>
                </a:solidFill>
                <a:latin typeface="Cambria" pitchFamily="18" charset="0"/>
              </a:rPr>
              <a:t>WORKSHOP 2012</a:t>
            </a:r>
          </a:p>
          <a:p>
            <a:pPr lvl="1" algn="ctr"/>
            <a:endParaRPr lang="pt-BR" sz="9600" b="1" dirty="0"/>
          </a:p>
        </p:txBody>
      </p:sp>
      <p:graphicFrame>
        <p:nvGraphicFramePr>
          <p:cNvPr id="7170" name="Object 11"/>
          <p:cNvGraphicFramePr>
            <a:graphicFrameLocks noChangeAspect="1"/>
          </p:cNvGraphicFramePr>
          <p:nvPr/>
        </p:nvGraphicFramePr>
        <p:xfrm>
          <a:off x="4300612" y="4208388"/>
          <a:ext cx="1728192" cy="1368152"/>
        </p:xfrm>
        <a:graphic>
          <a:graphicData uri="http://schemas.openxmlformats.org/presentationml/2006/ole">
            <p:oleObj spid="_x0000_s56322" name="Photo Editor Photo" r:id="rId5" imgW="3161905" imgH="3790476" progId="">
              <p:embed/>
            </p:oleObj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950" y="1700808"/>
            <a:ext cx="9798050" cy="496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pt-BR" sz="3000" dirty="0">
                <a:solidFill>
                  <a:srgbClr val="FF0000"/>
                </a:solidFill>
                <a:latin typeface="Microsoft Himalaya" pitchFamily="2" charset="0"/>
              </a:rPr>
              <a:t>	</a:t>
            </a:r>
            <a:endParaRPr lang="pt-BR" sz="3200" u="sng" dirty="0">
              <a:latin typeface="Microsoft Himalaya" pitchFamily="2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1951038" y="538163"/>
            <a:ext cx="780415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225425" y="538163"/>
            <a:ext cx="900113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201738" y="342900"/>
            <a:ext cx="873125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pt-BR" sz="1800" b="1" dirty="0">
                <a:solidFill>
                  <a:srgbClr val="000080"/>
                </a:solidFill>
                <a:latin typeface="Verdana" pitchFamily="34" charset="0"/>
              </a:rPr>
              <a:t>CQ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0" y="571500"/>
            <a:ext cx="9828213" cy="0"/>
            <a:chOff x="0" y="360"/>
            <a:chExt cx="6191" cy="0"/>
          </a:xfrm>
        </p:grpSpPr>
        <p:sp>
          <p:nvSpPr>
            <p:cNvPr id="1039" name="Line 7"/>
            <p:cNvSpPr>
              <a:spLocks noChangeShapeType="1"/>
            </p:cNvSpPr>
            <p:nvPr/>
          </p:nvSpPr>
          <p:spPr bwMode="auto">
            <a:xfrm>
              <a:off x="0" y="360"/>
              <a:ext cx="688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0" name="Line 8"/>
            <p:cNvSpPr>
              <a:spLocks noChangeShapeType="1"/>
            </p:cNvSpPr>
            <p:nvPr/>
          </p:nvSpPr>
          <p:spPr bwMode="auto">
            <a:xfrm>
              <a:off x="1238" y="360"/>
              <a:ext cx="4953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0"/>
            <a:chExt cx="6240" cy="4323"/>
          </a:xfrm>
        </p:grpSpPr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50178" name="Imagem de bitmap" r:id="rId4" imgW="1057423" imgH="781159" progId="PBrush">
                <p:embed/>
              </p:oleObj>
            </a:graphicData>
          </a:graphic>
        </p:graphicFrame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757" y="216"/>
              <a:ext cx="550" cy="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800" b="1" dirty="0">
                  <a:solidFill>
                    <a:srgbClr val="000080"/>
                  </a:solidFill>
                  <a:latin typeface="Verdana" pitchFamily="34" charset="0"/>
                </a:rPr>
                <a:t>CQ</a:t>
              </a:r>
            </a:p>
          </p:txBody>
        </p:sp>
        <p:sp>
          <p:nvSpPr>
            <p:cNvPr id="1036" name="Text Box 10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AUTOMOBILÍSTICA LTDA.</a:t>
              </a:r>
            </a:p>
          </p:txBody>
        </p:sp>
        <p:sp>
          <p:nvSpPr>
            <p:cNvPr id="1037" name="Line 11"/>
            <p:cNvSpPr>
              <a:spLocks noChangeShapeType="1"/>
            </p:cNvSpPr>
            <p:nvPr/>
          </p:nvSpPr>
          <p:spPr bwMode="auto">
            <a:xfrm>
              <a:off x="142" y="339"/>
              <a:ext cx="567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8" name="Line 12"/>
            <p:cNvSpPr>
              <a:spLocks noChangeShapeType="1"/>
            </p:cNvSpPr>
            <p:nvPr/>
          </p:nvSpPr>
          <p:spPr bwMode="auto">
            <a:xfrm>
              <a:off x="1229" y="339"/>
              <a:ext cx="4916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graphicFrame>
          <p:nvGraphicFramePr>
            <p:cNvPr id="1027" name="Object 13"/>
            <p:cNvGraphicFramePr>
              <a:graphicFrameLocks noChangeAspect="1"/>
            </p:cNvGraphicFramePr>
            <p:nvPr/>
          </p:nvGraphicFramePr>
          <p:xfrm>
            <a:off x="5295" y="3504"/>
            <a:ext cx="704" cy="672"/>
          </p:xfrm>
          <a:graphic>
            <a:graphicData uri="http://schemas.openxmlformats.org/presentationml/2006/ole">
              <p:oleObj spid="_x0000_s50179" name="Photo Editor Photo" r:id="rId5" imgW="3161905" imgH="3790476" progId="">
                <p:embed/>
              </p:oleObj>
            </a:graphicData>
          </a:graphic>
        </p:graphicFrame>
      </p:grpSp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  <p:sp>
        <p:nvSpPr>
          <p:cNvPr id="1032" name="Text Box 4643"/>
          <p:cNvSpPr txBox="1">
            <a:spLocks noChangeArrowheads="1"/>
          </p:cNvSpPr>
          <p:nvPr/>
        </p:nvSpPr>
        <p:spPr bwMode="auto">
          <a:xfrm>
            <a:off x="8266113" y="19891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0" y="574204"/>
            <a:ext cx="9705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0066"/>
                </a:solidFill>
              </a:rPr>
              <a:t>AUDITORIA VDA 6.3 - 2010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920552" y="1755924"/>
            <a:ext cx="7920880" cy="344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0066"/>
                </a:solidFill>
              </a:rPr>
              <a:t>Estrutura Básica da VDA 6.3</a:t>
            </a:r>
          </a:p>
          <a:p>
            <a:pPr algn="ctr"/>
            <a:endParaRPr lang="pt-BR" sz="1050" b="1" i="1" dirty="0" smtClean="0">
              <a:solidFill>
                <a:srgbClr val="000066"/>
              </a:solidFill>
            </a:endParaRPr>
          </a:p>
          <a:p>
            <a:r>
              <a:rPr lang="pt-BR" sz="3600" b="1" dirty="0" smtClean="0">
                <a:solidFill>
                  <a:srgbClr val="000066"/>
                </a:solidFill>
              </a:rPr>
              <a:t>P5 – Gestão de Fornecedores</a:t>
            </a:r>
          </a:p>
          <a:p>
            <a:r>
              <a:rPr lang="pt-BR" sz="3600" b="1" dirty="0" smtClean="0">
                <a:solidFill>
                  <a:srgbClr val="000066"/>
                </a:solidFill>
              </a:rPr>
              <a:t>P6 – Processo / Produção</a:t>
            </a:r>
          </a:p>
          <a:p>
            <a:r>
              <a:rPr lang="pt-BR" sz="3600" b="1" dirty="0" smtClean="0">
                <a:solidFill>
                  <a:srgbClr val="000066"/>
                </a:solidFill>
              </a:rPr>
              <a:t>P7 – Assistência Técnica</a:t>
            </a:r>
            <a:endParaRPr lang="pt-BR" sz="36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0" y="571500"/>
            <a:ext cx="9828213" cy="0"/>
            <a:chOff x="0" y="360"/>
            <a:chExt cx="6191" cy="0"/>
          </a:xfrm>
        </p:grpSpPr>
        <p:sp>
          <p:nvSpPr>
            <p:cNvPr id="1039" name="Line 7"/>
            <p:cNvSpPr>
              <a:spLocks noChangeShapeType="1"/>
            </p:cNvSpPr>
            <p:nvPr/>
          </p:nvSpPr>
          <p:spPr bwMode="auto">
            <a:xfrm>
              <a:off x="0" y="360"/>
              <a:ext cx="688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0" name="Line 8"/>
            <p:cNvSpPr>
              <a:spLocks noChangeShapeType="1"/>
            </p:cNvSpPr>
            <p:nvPr/>
          </p:nvSpPr>
          <p:spPr bwMode="auto">
            <a:xfrm>
              <a:off x="1238" y="360"/>
              <a:ext cx="4953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0"/>
            <a:chExt cx="6240" cy="4323"/>
          </a:xfrm>
        </p:grpSpPr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51202" name="Imagem de bitmap" r:id="rId4" imgW="1057423" imgH="781159" progId="PBrush">
                <p:embed/>
              </p:oleObj>
            </a:graphicData>
          </a:graphic>
        </p:graphicFrame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757" y="216"/>
              <a:ext cx="550" cy="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800" b="1" dirty="0">
                  <a:solidFill>
                    <a:srgbClr val="000080"/>
                  </a:solidFill>
                  <a:latin typeface="Verdana" pitchFamily="34" charset="0"/>
                </a:rPr>
                <a:t>CQ</a:t>
              </a:r>
            </a:p>
          </p:txBody>
        </p:sp>
        <p:sp>
          <p:nvSpPr>
            <p:cNvPr id="1036" name="Text Box 10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AUTOMOBILÍSTICA LTDA.</a:t>
              </a:r>
            </a:p>
          </p:txBody>
        </p:sp>
        <p:sp>
          <p:nvSpPr>
            <p:cNvPr id="1037" name="Line 11"/>
            <p:cNvSpPr>
              <a:spLocks noChangeShapeType="1"/>
            </p:cNvSpPr>
            <p:nvPr/>
          </p:nvSpPr>
          <p:spPr bwMode="auto">
            <a:xfrm>
              <a:off x="142" y="339"/>
              <a:ext cx="567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8" name="Line 12"/>
            <p:cNvSpPr>
              <a:spLocks noChangeShapeType="1"/>
            </p:cNvSpPr>
            <p:nvPr/>
          </p:nvSpPr>
          <p:spPr bwMode="auto">
            <a:xfrm>
              <a:off x="1229" y="339"/>
              <a:ext cx="4916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graphicFrame>
          <p:nvGraphicFramePr>
            <p:cNvPr id="1027" name="Object 13"/>
            <p:cNvGraphicFramePr>
              <a:graphicFrameLocks noChangeAspect="1"/>
            </p:cNvGraphicFramePr>
            <p:nvPr/>
          </p:nvGraphicFramePr>
          <p:xfrm>
            <a:off x="5295" y="3504"/>
            <a:ext cx="704" cy="672"/>
          </p:xfrm>
          <a:graphic>
            <a:graphicData uri="http://schemas.openxmlformats.org/presentationml/2006/ole">
              <p:oleObj spid="_x0000_s51203" name="Photo Editor Photo" r:id="rId5" imgW="3161905" imgH="3790476" progId="">
                <p:embed/>
              </p:oleObj>
            </a:graphicData>
          </a:graphic>
        </p:graphicFrame>
      </p:grpSp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  <p:sp>
        <p:nvSpPr>
          <p:cNvPr id="1032" name="Text Box 4643"/>
          <p:cNvSpPr txBox="1">
            <a:spLocks noChangeArrowheads="1"/>
          </p:cNvSpPr>
          <p:nvPr/>
        </p:nvSpPr>
        <p:spPr bwMode="auto">
          <a:xfrm>
            <a:off x="8266113" y="19891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0" y="574204"/>
            <a:ext cx="9705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0066"/>
                </a:solidFill>
              </a:rPr>
              <a:t>AUDITORIA VDA 6.3 - 2010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920552" y="1484784"/>
            <a:ext cx="7920880" cy="402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u="sng" dirty="0" smtClean="0">
                <a:solidFill>
                  <a:srgbClr val="000066"/>
                </a:solidFill>
              </a:rPr>
              <a:t>Classificação</a:t>
            </a:r>
          </a:p>
          <a:p>
            <a:pPr algn="ctr"/>
            <a:endParaRPr lang="pt-BR" sz="1100" b="1" i="1" u="sng" dirty="0" smtClean="0">
              <a:solidFill>
                <a:srgbClr val="000066"/>
              </a:solidFill>
            </a:endParaRPr>
          </a:p>
          <a:p>
            <a:r>
              <a:rPr lang="pt-BR" sz="3600" b="1" dirty="0" smtClean="0">
                <a:solidFill>
                  <a:srgbClr val="000066"/>
                </a:solidFill>
              </a:rPr>
              <a:t>A)  ≥ 90% = </a:t>
            </a:r>
            <a:r>
              <a:rPr lang="pt-BR" sz="3200" b="1" i="1" dirty="0" smtClean="0">
                <a:solidFill>
                  <a:srgbClr val="000066"/>
                </a:solidFill>
              </a:rPr>
              <a:t>Cumpre a Qualidade</a:t>
            </a:r>
          </a:p>
          <a:p>
            <a:r>
              <a:rPr lang="pt-BR" sz="3600" b="1" dirty="0" smtClean="0">
                <a:solidFill>
                  <a:srgbClr val="000066"/>
                </a:solidFill>
              </a:rPr>
              <a:t>B) ≥ 80% a ˂ 90% = </a:t>
            </a:r>
            <a:r>
              <a:rPr lang="pt-BR" sz="3200" b="1" i="1" dirty="0" smtClean="0">
                <a:solidFill>
                  <a:srgbClr val="000066"/>
                </a:solidFill>
              </a:rPr>
              <a:t>Cumpre a Qualidade Parcialmente</a:t>
            </a:r>
          </a:p>
          <a:p>
            <a:r>
              <a:rPr lang="pt-BR" sz="3600" b="1" dirty="0" smtClean="0">
                <a:solidFill>
                  <a:srgbClr val="FF0000"/>
                </a:solidFill>
              </a:rPr>
              <a:t>C) ˂ 80% = </a:t>
            </a:r>
            <a:r>
              <a:rPr lang="pt-BR" sz="3200" b="1" dirty="0" smtClean="0">
                <a:solidFill>
                  <a:srgbClr val="FF0000"/>
                </a:solidFill>
              </a:rPr>
              <a:t>Não Cumpre a Qualidade *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0" y="571500"/>
            <a:ext cx="9828213" cy="0"/>
            <a:chOff x="0" y="360"/>
            <a:chExt cx="6191" cy="0"/>
          </a:xfrm>
        </p:grpSpPr>
        <p:sp>
          <p:nvSpPr>
            <p:cNvPr id="1039" name="Line 7"/>
            <p:cNvSpPr>
              <a:spLocks noChangeShapeType="1"/>
            </p:cNvSpPr>
            <p:nvPr/>
          </p:nvSpPr>
          <p:spPr bwMode="auto">
            <a:xfrm>
              <a:off x="0" y="360"/>
              <a:ext cx="688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0" name="Line 8"/>
            <p:cNvSpPr>
              <a:spLocks noChangeShapeType="1"/>
            </p:cNvSpPr>
            <p:nvPr/>
          </p:nvSpPr>
          <p:spPr bwMode="auto">
            <a:xfrm>
              <a:off x="1238" y="360"/>
              <a:ext cx="4953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0"/>
            <a:chExt cx="6240" cy="4323"/>
          </a:xfrm>
        </p:grpSpPr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52226" name="Imagem de bitmap" r:id="rId4" imgW="1057423" imgH="781159" progId="PBrush">
                <p:embed/>
              </p:oleObj>
            </a:graphicData>
          </a:graphic>
        </p:graphicFrame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757" y="216"/>
              <a:ext cx="550" cy="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800" b="1" dirty="0">
                  <a:solidFill>
                    <a:srgbClr val="000080"/>
                  </a:solidFill>
                  <a:latin typeface="Verdana" pitchFamily="34" charset="0"/>
                </a:rPr>
                <a:t>CQ</a:t>
              </a:r>
            </a:p>
          </p:txBody>
        </p:sp>
        <p:sp>
          <p:nvSpPr>
            <p:cNvPr id="1036" name="Text Box 10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AUTOMOBILÍSTICA LTDA.</a:t>
              </a:r>
            </a:p>
          </p:txBody>
        </p:sp>
        <p:sp>
          <p:nvSpPr>
            <p:cNvPr id="1037" name="Line 11"/>
            <p:cNvSpPr>
              <a:spLocks noChangeShapeType="1"/>
            </p:cNvSpPr>
            <p:nvPr/>
          </p:nvSpPr>
          <p:spPr bwMode="auto">
            <a:xfrm>
              <a:off x="142" y="339"/>
              <a:ext cx="567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8" name="Line 12"/>
            <p:cNvSpPr>
              <a:spLocks noChangeShapeType="1"/>
            </p:cNvSpPr>
            <p:nvPr/>
          </p:nvSpPr>
          <p:spPr bwMode="auto">
            <a:xfrm>
              <a:off x="1229" y="339"/>
              <a:ext cx="4916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graphicFrame>
          <p:nvGraphicFramePr>
            <p:cNvPr id="1027" name="Object 13"/>
            <p:cNvGraphicFramePr>
              <a:graphicFrameLocks noChangeAspect="1"/>
            </p:cNvGraphicFramePr>
            <p:nvPr/>
          </p:nvGraphicFramePr>
          <p:xfrm>
            <a:off x="5295" y="3504"/>
            <a:ext cx="704" cy="672"/>
          </p:xfrm>
          <a:graphic>
            <a:graphicData uri="http://schemas.openxmlformats.org/presentationml/2006/ole">
              <p:oleObj spid="_x0000_s52227" name="Photo Editor Photo" r:id="rId5" imgW="3161905" imgH="3790476" progId="">
                <p:embed/>
              </p:oleObj>
            </a:graphicData>
          </a:graphic>
        </p:graphicFrame>
      </p:grpSp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  <p:sp>
        <p:nvSpPr>
          <p:cNvPr id="1032" name="Text Box 4643"/>
          <p:cNvSpPr txBox="1">
            <a:spLocks noChangeArrowheads="1"/>
          </p:cNvSpPr>
          <p:nvPr/>
        </p:nvSpPr>
        <p:spPr bwMode="auto">
          <a:xfrm>
            <a:off x="8266113" y="19891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848544" y="1484784"/>
            <a:ext cx="7920880" cy="4565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* Ações sobre Fornecedores avaliados em Auditoria de VDA 6.3 como Nível “C” </a:t>
            </a:r>
            <a:endParaRPr lang="pt-BR" dirty="0" smtClean="0">
              <a:solidFill>
                <a:srgbClr val="FF0000"/>
              </a:solidFill>
            </a:endParaRPr>
          </a:p>
          <a:p>
            <a:r>
              <a:rPr lang="pt-BR" sz="1000" b="1" dirty="0" smtClean="0"/>
              <a:t> </a:t>
            </a:r>
            <a:r>
              <a:rPr lang="pt-BR" sz="1800" dirty="0" smtClean="0">
                <a:solidFill>
                  <a:srgbClr val="002060"/>
                </a:solidFill>
              </a:rPr>
              <a:t>Sanções podem ser tomadas para os Fornecedores com nível “C” conforme a criticidade dos itens  fornecidos, entre as sanções aplicáveis podem ser:</a:t>
            </a:r>
          </a:p>
          <a:p>
            <a:pPr>
              <a:buFont typeface="Arial" pitchFamily="34" charset="0"/>
              <a:buChar char="•"/>
            </a:pPr>
            <a:r>
              <a:rPr lang="pt-BR" sz="1800" dirty="0" smtClean="0">
                <a:solidFill>
                  <a:srgbClr val="002060"/>
                </a:solidFill>
              </a:rPr>
              <a:t> Indicação a </a:t>
            </a:r>
            <a:r>
              <a:rPr lang="pt-BR" sz="1800" dirty="0" smtClean="0">
                <a:solidFill>
                  <a:srgbClr val="002060"/>
                </a:solidFill>
              </a:rPr>
              <a:t>Desqualificação;</a:t>
            </a:r>
            <a:endParaRPr lang="pt-BR" sz="18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800" dirty="0" smtClean="0">
                <a:solidFill>
                  <a:srgbClr val="002060"/>
                </a:solidFill>
              </a:rPr>
              <a:t> Impedimento de novos produtos;</a:t>
            </a:r>
          </a:p>
          <a:p>
            <a:pPr>
              <a:buFont typeface="Arial" pitchFamily="34" charset="0"/>
              <a:buChar char="•"/>
            </a:pPr>
            <a:r>
              <a:rPr lang="pt-BR" sz="1800" dirty="0" smtClean="0">
                <a:solidFill>
                  <a:srgbClr val="002060"/>
                </a:solidFill>
              </a:rPr>
              <a:t> Retirada de itens em fornecimento;</a:t>
            </a:r>
          </a:p>
          <a:p>
            <a:pPr>
              <a:buFont typeface="Arial" pitchFamily="34" charset="0"/>
              <a:buChar char="•"/>
            </a:pPr>
            <a:r>
              <a:rPr lang="pt-BR" sz="1800" dirty="0" smtClean="0">
                <a:solidFill>
                  <a:srgbClr val="002060"/>
                </a:solidFill>
              </a:rPr>
              <a:t> Inspeção 100% sobre produtos críticos.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Fornecedores com o nível C, após conclusão do plano de ação da auditoria, deverá ser auditado novamente a fim de ser analisado as evidências e ações tomadas após auditoria VDA 6.3. </a:t>
            </a:r>
            <a:endParaRPr lang="pt-BR" sz="2000" dirty="0" smtClean="0">
              <a:solidFill>
                <a:srgbClr val="FF0000"/>
              </a:solidFill>
            </a:endParaRPr>
          </a:p>
          <a:p>
            <a:endParaRPr lang="pt-BR" sz="1000" b="1" dirty="0">
              <a:solidFill>
                <a:srgbClr val="FF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0" y="574204"/>
            <a:ext cx="9705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0066"/>
                </a:solidFill>
              </a:rPr>
              <a:t>AUDITORIA VDA 6.3 - 2010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0" y="571500"/>
            <a:ext cx="9828213" cy="0"/>
            <a:chOff x="0" y="360"/>
            <a:chExt cx="6191" cy="0"/>
          </a:xfrm>
        </p:grpSpPr>
        <p:sp>
          <p:nvSpPr>
            <p:cNvPr id="1039" name="Line 7"/>
            <p:cNvSpPr>
              <a:spLocks noChangeShapeType="1"/>
            </p:cNvSpPr>
            <p:nvPr/>
          </p:nvSpPr>
          <p:spPr bwMode="auto">
            <a:xfrm>
              <a:off x="0" y="360"/>
              <a:ext cx="688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0" name="Line 8"/>
            <p:cNvSpPr>
              <a:spLocks noChangeShapeType="1"/>
            </p:cNvSpPr>
            <p:nvPr/>
          </p:nvSpPr>
          <p:spPr bwMode="auto">
            <a:xfrm>
              <a:off x="1238" y="360"/>
              <a:ext cx="4953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0"/>
            <a:chExt cx="6240" cy="4323"/>
          </a:xfrm>
        </p:grpSpPr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54274" name="Imagem de bitmap" r:id="rId4" imgW="1057423" imgH="781159" progId="PBrush">
                <p:embed/>
              </p:oleObj>
            </a:graphicData>
          </a:graphic>
        </p:graphicFrame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757" y="216"/>
              <a:ext cx="550" cy="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800" b="1" dirty="0">
                  <a:solidFill>
                    <a:srgbClr val="000080"/>
                  </a:solidFill>
                  <a:latin typeface="Verdana" pitchFamily="34" charset="0"/>
                </a:rPr>
                <a:t>CQ</a:t>
              </a:r>
            </a:p>
          </p:txBody>
        </p:sp>
        <p:sp>
          <p:nvSpPr>
            <p:cNvPr id="1036" name="Text Box 10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AUTOMOBILÍSTICA LTDA.</a:t>
              </a:r>
            </a:p>
          </p:txBody>
        </p:sp>
        <p:sp>
          <p:nvSpPr>
            <p:cNvPr id="1037" name="Line 11"/>
            <p:cNvSpPr>
              <a:spLocks noChangeShapeType="1"/>
            </p:cNvSpPr>
            <p:nvPr/>
          </p:nvSpPr>
          <p:spPr bwMode="auto">
            <a:xfrm>
              <a:off x="142" y="339"/>
              <a:ext cx="567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8" name="Line 12"/>
            <p:cNvSpPr>
              <a:spLocks noChangeShapeType="1"/>
            </p:cNvSpPr>
            <p:nvPr/>
          </p:nvSpPr>
          <p:spPr bwMode="auto">
            <a:xfrm>
              <a:off x="1229" y="339"/>
              <a:ext cx="4916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graphicFrame>
          <p:nvGraphicFramePr>
            <p:cNvPr id="1027" name="Object 13"/>
            <p:cNvGraphicFramePr>
              <a:graphicFrameLocks noChangeAspect="1"/>
            </p:cNvGraphicFramePr>
            <p:nvPr/>
          </p:nvGraphicFramePr>
          <p:xfrm>
            <a:off x="5295" y="3504"/>
            <a:ext cx="704" cy="672"/>
          </p:xfrm>
          <a:graphic>
            <a:graphicData uri="http://schemas.openxmlformats.org/presentationml/2006/ole">
              <p:oleObj spid="_x0000_s54275" name="Photo Editor Photo" r:id="rId5" imgW="3161905" imgH="3790476" progId="">
                <p:embed/>
              </p:oleObj>
            </a:graphicData>
          </a:graphic>
        </p:graphicFrame>
      </p:grpSp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  <p:sp>
        <p:nvSpPr>
          <p:cNvPr id="1032" name="Text Box 4643"/>
          <p:cNvSpPr txBox="1">
            <a:spLocks noChangeArrowheads="1"/>
          </p:cNvSpPr>
          <p:nvPr/>
        </p:nvSpPr>
        <p:spPr bwMode="auto">
          <a:xfrm>
            <a:off x="8266113" y="19891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920552" y="4437112"/>
            <a:ext cx="756084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Bloqueio do Fornecedor</a:t>
            </a:r>
            <a:endParaRPr lang="pt-BR" sz="2000" dirty="0" smtClean="0">
              <a:solidFill>
                <a:srgbClr val="FF0000"/>
              </a:solidFill>
            </a:endParaRPr>
          </a:p>
          <a:p>
            <a:r>
              <a:rPr lang="pt-BR" sz="1800" b="1" dirty="0" smtClean="0">
                <a:solidFill>
                  <a:srgbClr val="FF0000"/>
                </a:solidFill>
              </a:rPr>
              <a:t> </a:t>
            </a:r>
            <a:r>
              <a:rPr lang="pt-BR" sz="1600" dirty="0" smtClean="0">
                <a:solidFill>
                  <a:srgbClr val="FF0000"/>
                </a:solidFill>
              </a:rPr>
              <a:t>Ficam bloqueados para fornecimento de novos produtos os fornecedores com desempenho C (abaixo de 70 %). Será monitorado seu plano de ação desta auditoria e irá passar por uma nova auditoria in loco realizada por auditores qualificados da Tecnocurva.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0" y="574204"/>
            <a:ext cx="9705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0066"/>
                </a:solidFill>
              </a:rPr>
              <a:t>AUDITORIA VDA 6.3 - 2010</a:t>
            </a:r>
          </a:p>
        </p:txBody>
      </p:sp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958652" y="1484784"/>
          <a:ext cx="7920880" cy="26642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87700"/>
                <a:gridCol w="4333180"/>
              </a:tblGrid>
              <a:tr h="391440"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 smtClean="0">
                          <a:solidFill>
                            <a:schemeClr val="bg1"/>
                          </a:solidFill>
                        </a:rPr>
                        <a:t>SITUAÇÃO</a:t>
                      </a:r>
                      <a:r>
                        <a:rPr lang="pt-BR" b="1" i="0" baseline="0" dirty="0" smtClean="0">
                          <a:solidFill>
                            <a:schemeClr val="bg1"/>
                          </a:solidFill>
                        </a:rPr>
                        <a:t> DO FORNECEDOR</a:t>
                      </a:r>
                      <a:endParaRPr lang="pt-BR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 smtClean="0">
                          <a:solidFill>
                            <a:schemeClr val="bg1"/>
                          </a:solidFill>
                        </a:rPr>
                        <a:t>FREQUÊNCIA DE AUDITORIA</a:t>
                      </a:r>
                      <a:endParaRPr lang="pt-BR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04704"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Resultado da auditoria – abaixo de 80% = </a:t>
                      </a:r>
                      <a:r>
                        <a:rPr lang="pt-BR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(C)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Anualmente ou conforme fechamento das ações (plano de ação - auditoria de processo).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638376"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Resultado da auditoria -  de 80% a 89% = (</a:t>
                      </a:r>
                      <a:r>
                        <a:rPr lang="pt-BR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B)</a:t>
                      </a:r>
                      <a:endParaRPr lang="pt-BR" sz="18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 cada 02 anos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718376"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Resultado da auditoria – de 90% a 100% = </a:t>
                      </a:r>
                      <a:r>
                        <a:rPr lang="pt-BR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(A)</a:t>
                      </a:r>
                      <a:endParaRPr lang="pt-BR" sz="18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 cada 03 anos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0" y="571500"/>
            <a:ext cx="9828213" cy="0"/>
            <a:chOff x="0" y="360"/>
            <a:chExt cx="6191" cy="0"/>
          </a:xfrm>
        </p:grpSpPr>
        <p:sp>
          <p:nvSpPr>
            <p:cNvPr id="1039" name="Line 7"/>
            <p:cNvSpPr>
              <a:spLocks noChangeShapeType="1"/>
            </p:cNvSpPr>
            <p:nvPr/>
          </p:nvSpPr>
          <p:spPr bwMode="auto">
            <a:xfrm>
              <a:off x="0" y="360"/>
              <a:ext cx="688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0" name="Line 8"/>
            <p:cNvSpPr>
              <a:spLocks noChangeShapeType="1"/>
            </p:cNvSpPr>
            <p:nvPr/>
          </p:nvSpPr>
          <p:spPr bwMode="auto">
            <a:xfrm>
              <a:off x="1238" y="360"/>
              <a:ext cx="4953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0"/>
            <a:chExt cx="6240" cy="4323"/>
          </a:xfrm>
        </p:grpSpPr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86018" name="Imagem de bitmap" r:id="rId4" imgW="1057423" imgH="781159" progId="PBrush">
                <p:embed/>
              </p:oleObj>
            </a:graphicData>
          </a:graphic>
        </p:graphicFrame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757" y="216"/>
              <a:ext cx="550" cy="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800" b="1" dirty="0">
                  <a:solidFill>
                    <a:srgbClr val="000080"/>
                  </a:solidFill>
                  <a:latin typeface="Verdana" pitchFamily="34" charset="0"/>
                </a:rPr>
                <a:t>CQ</a:t>
              </a:r>
            </a:p>
          </p:txBody>
        </p:sp>
        <p:sp>
          <p:nvSpPr>
            <p:cNvPr id="1036" name="Text Box 10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AUTOMOBILÍSTICA LTDA.</a:t>
              </a:r>
            </a:p>
          </p:txBody>
        </p:sp>
        <p:sp>
          <p:nvSpPr>
            <p:cNvPr id="1037" name="Line 11"/>
            <p:cNvSpPr>
              <a:spLocks noChangeShapeType="1"/>
            </p:cNvSpPr>
            <p:nvPr/>
          </p:nvSpPr>
          <p:spPr bwMode="auto">
            <a:xfrm>
              <a:off x="142" y="339"/>
              <a:ext cx="567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8" name="Line 12"/>
            <p:cNvSpPr>
              <a:spLocks noChangeShapeType="1"/>
            </p:cNvSpPr>
            <p:nvPr/>
          </p:nvSpPr>
          <p:spPr bwMode="auto">
            <a:xfrm>
              <a:off x="1229" y="339"/>
              <a:ext cx="4916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graphicFrame>
          <p:nvGraphicFramePr>
            <p:cNvPr id="1027" name="Object 13"/>
            <p:cNvGraphicFramePr>
              <a:graphicFrameLocks noChangeAspect="1"/>
            </p:cNvGraphicFramePr>
            <p:nvPr/>
          </p:nvGraphicFramePr>
          <p:xfrm>
            <a:off x="5295" y="3504"/>
            <a:ext cx="704" cy="672"/>
          </p:xfrm>
          <a:graphic>
            <a:graphicData uri="http://schemas.openxmlformats.org/presentationml/2006/ole">
              <p:oleObj spid="_x0000_s86019" name="Photo Editor Photo" r:id="rId5" imgW="3161905" imgH="3790476" progId="">
                <p:embed/>
              </p:oleObj>
            </a:graphicData>
          </a:graphic>
        </p:graphicFrame>
      </p:grpSp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  <p:sp>
        <p:nvSpPr>
          <p:cNvPr id="1032" name="Text Box 4643"/>
          <p:cNvSpPr txBox="1">
            <a:spLocks noChangeArrowheads="1"/>
          </p:cNvSpPr>
          <p:nvPr/>
        </p:nvSpPr>
        <p:spPr bwMode="auto">
          <a:xfrm>
            <a:off x="8266113" y="19891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992560" y="5301208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* Entende-se como predominante os requisitos atendidos em sua maior parte ¾ e sem existência de um risco específico. 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0" y="574204"/>
            <a:ext cx="9705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0066"/>
                </a:solidFill>
              </a:rPr>
              <a:t>AUDITORIA VDA 6.3 - 2010</a:t>
            </a:r>
          </a:p>
        </p:txBody>
      </p:sp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933252" y="1374676"/>
          <a:ext cx="7920880" cy="38884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/>
                <a:gridCol w="5904656"/>
              </a:tblGrid>
              <a:tr h="415205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CRITÉRIO</a:t>
                      </a:r>
                      <a:r>
                        <a:rPr lang="pt-BR" baseline="0" dirty="0" smtClean="0"/>
                        <a:t> DE PONTUAÇÃO DAS QUESTÕES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5205"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 smtClean="0">
                          <a:solidFill>
                            <a:srgbClr val="000066"/>
                          </a:solidFill>
                        </a:rPr>
                        <a:t>PONTOS</a:t>
                      </a:r>
                      <a:endParaRPr lang="pt-BR" b="1" i="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 smtClean="0">
                          <a:solidFill>
                            <a:srgbClr val="000066"/>
                          </a:solidFill>
                        </a:rPr>
                        <a:t>AVALIAÇÃO</a:t>
                      </a:r>
                      <a:endParaRPr lang="pt-BR" b="1" i="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239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REQUISITOS PLENAMENTE CUMPRIDOS</a:t>
                      </a:r>
                      <a:endParaRPr lang="pt-BR" b="1" dirty="0"/>
                    </a:p>
                  </a:txBody>
                  <a:tcPr/>
                </a:tc>
              </a:tr>
              <a:tr h="691081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REQUISITOS PREDOMINANTEMENTE*</a:t>
                      </a:r>
                      <a:r>
                        <a:rPr lang="pt-BR" b="1" baseline="0" dirty="0" smtClean="0"/>
                        <a:t> CUMPRIDOS, PEQUENAS DIVERGÊNCIAS</a:t>
                      </a:r>
                      <a:endParaRPr lang="pt-BR" b="1" dirty="0"/>
                    </a:p>
                  </a:txBody>
                  <a:tcPr/>
                </a:tc>
              </a:tr>
              <a:tr h="691081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REQUISITOS PARCIALMENTE CUMPRIDOS, MAIORES DIVERGÊNCIAS</a:t>
                      </a:r>
                      <a:endParaRPr lang="pt-BR" b="1" dirty="0"/>
                    </a:p>
                  </a:txBody>
                  <a:tcPr/>
                </a:tc>
              </a:tr>
              <a:tr h="691081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REQUISITOS CUMPRIDOS DE FORMA INSUFICIENTE</a:t>
                      </a:r>
                      <a:r>
                        <a:rPr lang="pt-BR" b="1" baseline="0" dirty="0" smtClean="0"/>
                        <a:t> GRAVES DIVERGÊNCIAS</a:t>
                      </a:r>
                      <a:endParaRPr lang="pt-BR" b="1" dirty="0"/>
                    </a:p>
                  </a:txBody>
                  <a:tcPr/>
                </a:tc>
              </a:tr>
              <a:tr h="49239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REQUISITOS NÃO CUMPRIDOS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3"/>
            <a:chExt cx="6240" cy="4323"/>
          </a:xfrm>
        </p:grpSpPr>
        <p:pic>
          <p:nvPicPr>
            <p:cNvPr id="7176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7171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73731" name="Imagem de bitmap" r:id="rId4" imgW="1057423" imgH="781159" progId="PBrush">
                <p:embed/>
              </p:oleObj>
            </a:graphicData>
          </a:graphic>
        </p:graphicFrame>
        <p:sp>
          <p:nvSpPr>
            <p:cNvPr id="7177" name="Text Box 8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DE PEÇAS AUTOMOBILÍSTICA LTDA.</a:t>
              </a:r>
            </a:p>
          </p:txBody>
        </p:sp>
      </p:grpSp>
      <p:sp>
        <p:nvSpPr>
          <p:cNvPr id="7173" name="Retângulo 2"/>
          <p:cNvSpPr>
            <a:spLocks noChangeArrowheads="1"/>
          </p:cNvSpPr>
          <p:nvPr/>
        </p:nvSpPr>
        <p:spPr bwMode="auto">
          <a:xfrm>
            <a:off x="165224" y="2755528"/>
            <a:ext cx="954030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pt-BR" sz="3400" b="1" dirty="0" smtClean="0">
                <a:solidFill>
                  <a:srgbClr val="000066"/>
                </a:solidFill>
              </a:rPr>
              <a:t>IQF – ÍNDICE DE QUALIDADE DE FORNECIMENTO</a:t>
            </a:r>
            <a:endParaRPr lang="pt-BR" sz="3400" b="1" dirty="0"/>
          </a:p>
        </p:txBody>
      </p:sp>
      <p:graphicFrame>
        <p:nvGraphicFramePr>
          <p:cNvPr id="7170" name="Object 11"/>
          <p:cNvGraphicFramePr>
            <a:graphicFrameLocks noChangeAspect="1"/>
          </p:cNvGraphicFramePr>
          <p:nvPr/>
        </p:nvGraphicFramePr>
        <p:xfrm>
          <a:off x="8405813" y="5557838"/>
          <a:ext cx="1117600" cy="1066800"/>
        </p:xfrm>
        <a:graphic>
          <a:graphicData uri="http://schemas.openxmlformats.org/presentationml/2006/ole">
            <p:oleObj spid="_x0000_s73730" name="Photo Editor Photo" r:id="rId5" imgW="3161905" imgH="3790476" progId="">
              <p:embed/>
            </p:oleObj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950" y="1700808"/>
            <a:ext cx="9798050" cy="496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pt-BR" sz="3000" dirty="0">
                <a:solidFill>
                  <a:srgbClr val="FF0000"/>
                </a:solidFill>
                <a:latin typeface="Microsoft Himalaya" pitchFamily="2" charset="0"/>
              </a:rPr>
              <a:t>	</a:t>
            </a:r>
            <a:endParaRPr lang="pt-BR" sz="3200" u="sng" dirty="0">
              <a:latin typeface="Microsoft Himalaya" pitchFamily="2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1951038" y="538163"/>
            <a:ext cx="780415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225425" y="538163"/>
            <a:ext cx="900113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201738" y="342900"/>
            <a:ext cx="873125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pt-BR" sz="1800" b="1" dirty="0">
                <a:solidFill>
                  <a:srgbClr val="000080"/>
                </a:solidFill>
                <a:latin typeface="Verdana" pitchFamily="34" charset="0"/>
              </a:rPr>
              <a:t>CQ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0" y="571500"/>
            <a:ext cx="9828213" cy="0"/>
            <a:chOff x="0" y="360"/>
            <a:chExt cx="6191" cy="0"/>
          </a:xfrm>
        </p:grpSpPr>
        <p:sp>
          <p:nvSpPr>
            <p:cNvPr id="1039" name="Line 7"/>
            <p:cNvSpPr>
              <a:spLocks noChangeShapeType="1"/>
            </p:cNvSpPr>
            <p:nvPr/>
          </p:nvSpPr>
          <p:spPr bwMode="auto">
            <a:xfrm>
              <a:off x="0" y="360"/>
              <a:ext cx="688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0" name="Line 8"/>
            <p:cNvSpPr>
              <a:spLocks noChangeShapeType="1"/>
            </p:cNvSpPr>
            <p:nvPr/>
          </p:nvSpPr>
          <p:spPr bwMode="auto">
            <a:xfrm>
              <a:off x="1238" y="360"/>
              <a:ext cx="4953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0"/>
            <a:chExt cx="6240" cy="4323"/>
          </a:xfrm>
        </p:grpSpPr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44034" name="Imagem de bitmap" r:id="rId4" imgW="1057423" imgH="781159" progId="PBrush">
                <p:embed/>
              </p:oleObj>
            </a:graphicData>
          </a:graphic>
        </p:graphicFrame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757" y="216"/>
              <a:ext cx="550" cy="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800" b="1" dirty="0">
                  <a:solidFill>
                    <a:srgbClr val="000080"/>
                  </a:solidFill>
                  <a:latin typeface="Verdana" pitchFamily="34" charset="0"/>
                </a:rPr>
                <a:t>CQ</a:t>
              </a:r>
            </a:p>
          </p:txBody>
        </p:sp>
        <p:sp>
          <p:nvSpPr>
            <p:cNvPr id="1036" name="Text Box 10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AUTOMOBILÍSTICA LTDA.</a:t>
              </a:r>
            </a:p>
          </p:txBody>
        </p:sp>
        <p:sp>
          <p:nvSpPr>
            <p:cNvPr id="1037" name="Line 11"/>
            <p:cNvSpPr>
              <a:spLocks noChangeShapeType="1"/>
            </p:cNvSpPr>
            <p:nvPr/>
          </p:nvSpPr>
          <p:spPr bwMode="auto">
            <a:xfrm>
              <a:off x="142" y="339"/>
              <a:ext cx="567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8" name="Line 12"/>
            <p:cNvSpPr>
              <a:spLocks noChangeShapeType="1"/>
            </p:cNvSpPr>
            <p:nvPr/>
          </p:nvSpPr>
          <p:spPr bwMode="auto">
            <a:xfrm>
              <a:off x="1229" y="339"/>
              <a:ext cx="4916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graphicFrame>
          <p:nvGraphicFramePr>
            <p:cNvPr id="1027" name="Object 13"/>
            <p:cNvGraphicFramePr>
              <a:graphicFrameLocks noChangeAspect="1"/>
            </p:cNvGraphicFramePr>
            <p:nvPr/>
          </p:nvGraphicFramePr>
          <p:xfrm>
            <a:off x="5295" y="3504"/>
            <a:ext cx="704" cy="672"/>
          </p:xfrm>
          <a:graphic>
            <a:graphicData uri="http://schemas.openxmlformats.org/presentationml/2006/ole">
              <p:oleObj spid="_x0000_s44035" name="Photo Editor Photo" r:id="rId5" imgW="3161905" imgH="3790476" progId="">
                <p:embed/>
              </p:oleObj>
            </a:graphicData>
          </a:graphic>
        </p:graphicFrame>
      </p:grpSp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  <p:sp>
        <p:nvSpPr>
          <p:cNvPr id="1032" name="Text Box 4643"/>
          <p:cNvSpPr txBox="1">
            <a:spLocks noChangeArrowheads="1"/>
          </p:cNvSpPr>
          <p:nvPr/>
        </p:nvSpPr>
        <p:spPr bwMode="auto">
          <a:xfrm>
            <a:off x="8266113" y="19891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16496" y="773212"/>
            <a:ext cx="90730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>
                <a:solidFill>
                  <a:srgbClr val="000066"/>
                </a:solidFill>
              </a:rPr>
              <a:t>IQF: NOVA PONTUAÇÃO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776536" y="2060848"/>
            <a:ext cx="842493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Monitoramento mensal.</a:t>
            </a:r>
            <a:endParaRPr lang="pt-BR" sz="2800" dirty="0" smtClean="0">
              <a:solidFill>
                <a:srgbClr val="002060"/>
              </a:solidFill>
            </a:endParaRPr>
          </a:p>
          <a:p>
            <a:r>
              <a:rPr lang="pt-BR" dirty="0" smtClean="0">
                <a:solidFill>
                  <a:srgbClr val="002060"/>
                </a:solidFill>
              </a:rPr>
              <a:t>O fornecedor é mensalmente monitorado através do “Indicador de Qualidade do Fornecedor – IQF” (Sistema da </a:t>
            </a:r>
            <a:r>
              <a:rPr lang="pt-BR" dirty="0" smtClean="0">
                <a:solidFill>
                  <a:srgbClr val="002060"/>
                </a:solidFill>
              </a:rPr>
              <a:t>Qualidade, Auditoria Processo em Fornecedores, Atraso </a:t>
            </a:r>
            <a:r>
              <a:rPr lang="pt-BR" dirty="0" smtClean="0">
                <a:solidFill>
                  <a:srgbClr val="002060"/>
                </a:solidFill>
              </a:rPr>
              <a:t>de Entrega e Não Conformidades).</a:t>
            </a:r>
          </a:p>
          <a:p>
            <a:endParaRPr lang="pt-BR" sz="10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u="sng" dirty="0" smtClean="0">
                <a:solidFill>
                  <a:srgbClr val="FF0000"/>
                </a:solidFill>
              </a:rPr>
              <a:t>Fornecedores nível C e D, devem responder </a:t>
            </a:r>
            <a:r>
              <a:rPr lang="pt-BR" b="1" u="sng" dirty="0" smtClean="0">
                <a:solidFill>
                  <a:srgbClr val="FF0000"/>
                </a:solidFill>
              </a:rPr>
              <a:t>PLANO DE AÇÃO</a:t>
            </a:r>
            <a:r>
              <a:rPr lang="pt-BR" u="sng" dirty="0">
                <a:solidFill>
                  <a:srgbClr val="FF0000"/>
                </a:solidFill>
              </a:rPr>
              <a:t>.</a:t>
            </a:r>
            <a:endParaRPr lang="pt-BR" b="1" u="sng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0" y="571500"/>
            <a:ext cx="9828213" cy="0"/>
            <a:chOff x="0" y="360"/>
            <a:chExt cx="6191" cy="0"/>
          </a:xfrm>
        </p:grpSpPr>
        <p:sp>
          <p:nvSpPr>
            <p:cNvPr id="1039" name="Line 7"/>
            <p:cNvSpPr>
              <a:spLocks noChangeShapeType="1"/>
            </p:cNvSpPr>
            <p:nvPr/>
          </p:nvSpPr>
          <p:spPr bwMode="auto">
            <a:xfrm>
              <a:off x="0" y="360"/>
              <a:ext cx="688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0" name="Line 8"/>
            <p:cNvSpPr>
              <a:spLocks noChangeShapeType="1"/>
            </p:cNvSpPr>
            <p:nvPr/>
          </p:nvSpPr>
          <p:spPr bwMode="auto">
            <a:xfrm>
              <a:off x="1238" y="360"/>
              <a:ext cx="4953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0"/>
            <a:chExt cx="6240" cy="4323"/>
          </a:xfrm>
        </p:grpSpPr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87042" name="Imagem de bitmap" r:id="rId4" imgW="1057423" imgH="781159" progId="PBrush">
                <p:embed/>
              </p:oleObj>
            </a:graphicData>
          </a:graphic>
        </p:graphicFrame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757" y="216"/>
              <a:ext cx="550" cy="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800" b="1" dirty="0">
                  <a:solidFill>
                    <a:srgbClr val="000080"/>
                  </a:solidFill>
                  <a:latin typeface="Verdana" pitchFamily="34" charset="0"/>
                </a:rPr>
                <a:t>CQ</a:t>
              </a:r>
            </a:p>
          </p:txBody>
        </p:sp>
        <p:sp>
          <p:nvSpPr>
            <p:cNvPr id="1036" name="Text Box 10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AUTOMOBILÍSTICA LTDA.</a:t>
              </a:r>
            </a:p>
          </p:txBody>
        </p:sp>
        <p:sp>
          <p:nvSpPr>
            <p:cNvPr id="1037" name="Line 11"/>
            <p:cNvSpPr>
              <a:spLocks noChangeShapeType="1"/>
            </p:cNvSpPr>
            <p:nvPr/>
          </p:nvSpPr>
          <p:spPr bwMode="auto">
            <a:xfrm>
              <a:off x="142" y="339"/>
              <a:ext cx="567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8" name="Line 12"/>
            <p:cNvSpPr>
              <a:spLocks noChangeShapeType="1"/>
            </p:cNvSpPr>
            <p:nvPr/>
          </p:nvSpPr>
          <p:spPr bwMode="auto">
            <a:xfrm>
              <a:off x="1229" y="339"/>
              <a:ext cx="4916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graphicFrame>
          <p:nvGraphicFramePr>
            <p:cNvPr id="1027" name="Object 13"/>
            <p:cNvGraphicFramePr>
              <a:graphicFrameLocks noChangeAspect="1"/>
            </p:cNvGraphicFramePr>
            <p:nvPr/>
          </p:nvGraphicFramePr>
          <p:xfrm>
            <a:off x="5295" y="3504"/>
            <a:ext cx="704" cy="672"/>
          </p:xfrm>
          <a:graphic>
            <a:graphicData uri="http://schemas.openxmlformats.org/presentationml/2006/ole">
              <p:oleObj spid="_x0000_s87043" name="Photo Editor Photo" r:id="rId5" imgW="3161905" imgH="3790476" progId="">
                <p:embed/>
              </p:oleObj>
            </a:graphicData>
          </a:graphic>
        </p:graphicFrame>
      </p:grpSp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  <p:sp>
        <p:nvSpPr>
          <p:cNvPr id="1032" name="Text Box 4643"/>
          <p:cNvSpPr txBox="1">
            <a:spLocks noChangeArrowheads="1"/>
          </p:cNvSpPr>
          <p:nvPr/>
        </p:nvSpPr>
        <p:spPr bwMode="auto">
          <a:xfrm>
            <a:off x="8266113" y="19891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16496" y="773212"/>
            <a:ext cx="90730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>
                <a:solidFill>
                  <a:srgbClr val="000066"/>
                </a:solidFill>
              </a:rPr>
              <a:t>IQF: NOVA PONTUAÇÃO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776536" y="393305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6" cstate="print"/>
          <a:srcRect l="21207" t="46088" r="15139" b="33437"/>
          <a:stretch>
            <a:fillRect/>
          </a:stretch>
        </p:blipFill>
        <p:spPr bwMode="auto">
          <a:xfrm>
            <a:off x="776536" y="1700808"/>
            <a:ext cx="799288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3"/>
            <a:chExt cx="6240" cy="4323"/>
          </a:xfrm>
        </p:grpSpPr>
        <p:pic>
          <p:nvPicPr>
            <p:cNvPr id="14344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4339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45059" name="Imagem de bitmap" r:id="rId4" imgW="1057423" imgH="781159" progId="PBrush">
                <p:embed/>
              </p:oleObj>
            </a:graphicData>
          </a:graphic>
        </p:graphicFrame>
        <p:sp>
          <p:nvSpPr>
            <p:cNvPr id="14345" name="Text Box 8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DE PEÇAS AUTOMOBILÍSTICA LTDA.</a:t>
              </a:r>
            </a:p>
          </p:txBody>
        </p:sp>
      </p:grpSp>
      <p:graphicFrame>
        <p:nvGraphicFramePr>
          <p:cNvPr id="14338" name="Object 11"/>
          <p:cNvGraphicFramePr>
            <a:graphicFrameLocks noChangeAspect="1"/>
          </p:cNvGraphicFramePr>
          <p:nvPr/>
        </p:nvGraphicFramePr>
        <p:xfrm>
          <a:off x="8405813" y="5557838"/>
          <a:ext cx="1117600" cy="1066800"/>
        </p:xfrm>
        <a:graphic>
          <a:graphicData uri="http://schemas.openxmlformats.org/presentationml/2006/ole">
            <p:oleObj spid="_x0000_s45058" name="Photo Editor Photo" r:id="rId5" imgW="3161905" imgH="3790476" progId="">
              <p:embed/>
            </p:oleObj>
          </a:graphicData>
        </a:graphic>
      </p:graphicFrame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951038" y="538163"/>
            <a:ext cx="780415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25425" y="538163"/>
            <a:ext cx="900113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201738" y="342900"/>
            <a:ext cx="873125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pt-BR" sz="1800" b="1" dirty="0">
                <a:solidFill>
                  <a:srgbClr val="000080"/>
                </a:solidFill>
                <a:latin typeface="Verdana" pitchFamily="34" charset="0"/>
              </a:rPr>
              <a:t>CQ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6" cstate="print"/>
          <a:srcRect r="12348" b="7844"/>
          <a:stretch>
            <a:fillRect/>
          </a:stretch>
        </p:blipFill>
        <p:spPr bwMode="auto">
          <a:xfrm>
            <a:off x="488504" y="980728"/>
            <a:ext cx="5328592" cy="420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ector de seta reta 16"/>
          <p:cNvCxnSpPr/>
          <p:nvPr/>
        </p:nvCxnSpPr>
        <p:spPr bwMode="auto">
          <a:xfrm flipH="1" flipV="1">
            <a:off x="4160912" y="2780928"/>
            <a:ext cx="576064" cy="288032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 bwMode="auto">
          <a:xfrm flipH="1" flipV="1">
            <a:off x="4448944" y="4221088"/>
            <a:ext cx="576064" cy="288032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7" cstate="print"/>
          <a:srcRect l="-781" t="782" r="31543" b="27360"/>
          <a:stretch>
            <a:fillRect/>
          </a:stretch>
        </p:blipFill>
        <p:spPr bwMode="auto">
          <a:xfrm>
            <a:off x="6393159" y="764704"/>
            <a:ext cx="305281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8" cstate="print"/>
          <a:srcRect r="11610" b="25563"/>
          <a:stretch>
            <a:fillRect/>
          </a:stretch>
        </p:blipFill>
        <p:spPr bwMode="auto">
          <a:xfrm>
            <a:off x="6249144" y="3356992"/>
            <a:ext cx="3242379" cy="204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Conector de seta reta 22"/>
          <p:cNvCxnSpPr/>
          <p:nvPr/>
        </p:nvCxnSpPr>
        <p:spPr bwMode="auto">
          <a:xfrm flipH="1" flipV="1">
            <a:off x="8193360" y="4437112"/>
            <a:ext cx="576064" cy="288032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 bwMode="auto">
          <a:xfrm>
            <a:off x="4953000" y="4293096"/>
            <a:ext cx="504056" cy="649188"/>
          </a:xfrm>
          <a:prstGeom prst="ellips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4736976" y="2780928"/>
            <a:ext cx="504056" cy="649188"/>
          </a:xfrm>
          <a:prstGeom prst="ellips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1</a:t>
            </a:r>
          </a:p>
        </p:txBody>
      </p:sp>
      <p:sp>
        <p:nvSpPr>
          <p:cNvPr id="21" name="Elipse 20"/>
          <p:cNvSpPr/>
          <p:nvPr/>
        </p:nvSpPr>
        <p:spPr bwMode="auto">
          <a:xfrm>
            <a:off x="6825208" y="1844824"/>
            <a:ext cx="504056" cy="649188"/>
          </a:xfrm>
          <a:prstGeom prst="ellips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22" name="Elipse 21"/>
          <p:cNvSpPr/>
          <p:nvPr/>
        </p:nvSpPr>
        <p:spPr bwMode="auto">
          <a:xfrm>
            <a:off x="8769424" y="4509120"/>
            <a:ext cx="504056" cy="649188"/>
          </a:xfrm>
          <a:prstGeom prst="ellips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b="1" dirty="0" smtClean="0">
                <a:solidFill>
                  <a:srgbClr val="FF0000"/>
                </a:solidFill>
                <a:latin typeface="Times New Roman" pitchFamily="18" charset="0"/>
              </a:rPr>
              <a:t>4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" name="Conector de seta reta 23"/>
          <p:cNvCxnSpPr/>
          <p:nvPr/>
        </p:nvCxnSpPr>
        <p:spPr bwMode="auto">
          <a:xfrm>
            <a:off x="7329264" y="2204864"/>
            <a:ext cx="792088" cy="216024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488504" y="551723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0066"/>
                </a:solidFill>
              </a:rPr>
              <a:t>SITE: www.tecnocurva.com.br</a:t>
            </a:r>
            <a:endParaRPr lang="pt-BR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3"/>
            <a:chExt cx="6240" cy="4323"/>
          </a:xfrm>
        </p:grpSpPr>
        <p:pic>
          <p:nvPicPr>
            <p:cNvPr id="7176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7171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74755" name="Imagem de bitmap" r:id="rId4" imgW="1057423" imgH="781159" progId="PBrush">
                <p:embed/>
              </p:oleObj>
            </a:graphicData>
          </a:graphic>
        </p:graphicFrame>
        <p:sp>
          <p:nvSpPr>
            <p:cNvPr id="7177" name="Text Box 8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DE PEÇAS AUTOMOBILÍSTICA LTDA.</a:t>
              </a:r>
            </a:p>
          </p:txBody>
        </p:sp>
      </p:grpSp>
      <p:sp>
        <p:nvSpPr>
          <p:cNvPr id="7173" name="Retângulo 2"/>
          <p:cNvSpPr>
            <a:spLocks noChangeArrowheads="1"/>
          </p:cNvSpPr>
          <p:nvPr/>
        </p:nvSpPr>
        <p:spPr bwMode="auto">
          <a:xfrm>
            <a:off x="165224" y="2755528"/>
            <a:ext cx="954030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pt-BR" sz="3400" b="1" dirty="0" smtClean="0">
                <a:solidFill>
                  <a:srgbClr val="000066"/>
                </a:solidFill>
              </a:rPr>
              <a:t>TRATATIVA DE NÃO CONFORMIDADE - FNC</a:t>
            </a:r>
            <a:endParaRPr lang="pt-BR" sz="3400" b="1" dirty="0"/>
          </a:p>
        </p:txBody>
      </p:sp>
      <p:graphicFrame>
        <p:nvGraphicFramePr>
          <p:cNvPr id="7170" name="Object 11"/>
          <p:cNvGraphicFramePr>
            <a:graphicFrameLocks noChangeAspect="1"/>
          </p:cNvGraphicFramePr>
          <p:nvPr/>
        </p:nvGraphicFramePr>
        <p:xfrm>
          <a:off x="8405813" y="5557838"/>
          <a:ext cx="1117600" cy="1066800"/>
        </p:xfrm>
        <a:graphic>
          <a:graphicData uri="http://schemas.openxmlformats.org/presentationml/2006/ole">
            <p:oleObj spid="_x0000_s74754" name="Photo Editor Photo" r:id="rId5" imgW="3161905" imgH="3790476" progId="">
              <p:embed/>
            </p:oleObj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950" y="1700808"/>
            <a:ext cx="9798050" cy="496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pt-BR" sz="3000" dirty="0">
                <a:solidFill>
                  <a:srgbClr val="FF0000"/>
                </a:solidFill>
                <a:latin typeface="Microsoft Himalaya" pitchFamily="2" charset="0"/>
              </a:rPr>
              <a:t>	</a:t>
            </a:r>
            <a:endParaRPr lang="pt-BR" sz="3200" u="sng" dirty="0">
              <a:latin typeface="Microsoft Himalaya" pitchFamily="2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1951038" y="538163"/>
            <a:ext cx="780415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225425" y="538163"/>
            <a:ext cx="900113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201738" y="342900"/>
            <a:ext cx="873125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pt-BR" sz="1800" b="1" dirty="0">
                <a:solidFill>
                  <a:srgbClr val="000080"/>
                </a:solidFill>
                <a:latin typeface="Verdana" pitchFamily="34" charset="0"/>
              </a:rPr>
              <a:t>CQ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3"/>
            <a:chExt cx="6240" cy="4323"/>
          </a:xfrm>
        </p:grpSpPr>
        <p:pic>
          <p:nvPicPr>
            <p:cNvPr id="7176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7171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60419" name="Imagem de bitmap" r:id="rId4" imgW="1057423" imgH="781159" progId="PBrush">
                <p:embed/>
              </p:oleObj>
            </a:graphicData>
          </a:graphic>
        </p:graphicFrame>
        <p:sp>
          <p:nvSpPr>
            <p:cNvPr id="7177" name="Text Box 8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DE PEÇAS AUTOMOBILÍSTICA LTDA.</a:t>
              </a:r>
            </a:p>
          </p:txBody>
        </p:sp>
      </p:grpSp>
      <p:sp>
        <p:nvSpPr>
          <p:cNvPr id="7173" name="Retângulo 2"/>
          <p:cNvSpPr>
            <a:spLocks noChangeArrowheads="1"/>
          </p:cNvSpPr>
          <p:nvPr/>
        </p:nvSpPr>
        <p:spPr bwMode="auto">
          <a:xfrm>
            <a:off x="0" y="764704"/>
            <a:ext cx="963352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pt-BR" sz="2000" b="1" dirty="0" smtClean="0">
                <a:solidFill>
                  <a:srgbClr val="000066"/>
                </a:solidFill>
                <a:latin typeface="+mj-lt"/>
                <a:ea typeface="Microsoft Himalaya" pitchFamily="2" charset="0"/>
                <a:cs typeface="Microsoft Himalaya" pitchFamily="2" charset="0"/>
              </a:rPr>
              <a:t>ASSUNTOS TRATADOS:</a:t>
            </a:r>
            <a:endParaRPr lang="pt-BR" sz="2000" b="1" dirty="0">
              <a:solidFill>
                <a:srgbClr val="000066"/>
              </a:solidFill>
              <a:latin typeface="+mj-lt"/>
              <a:ea typeface="Microsoft Himalaya" pitchFamily="2" charset="0"/>
              <a:cs typeface="Microsoft Himalaya" pitchFamily="2" charset="0"/>
            </a:endParaRPr>
          </a:p>
          <a:p>
            <a:endParaRPr lang="pt-BR" sz="2000" b="1" dirty="0">
              <a:latin typeface="+mj-lt"/>
              <a:ea typeface="Microsoft Himalaya" pitchFamily="2" charset="0"/>
              <a:cs typeface="Microsoft Himalaya" pitchFamily="2" charset="0"/>
            </a:endParaRPr>
          </a:p>
        </p:txBody>
      </p:sp>
      <p:graphicFrame>
        <p:nvGraphicFramePr>
          <p:cNvPr id="7170" name="Object 11"/>
          <p:cNvGraphicFramePr>
            <a:graphicFrameLocks noChangeAspect="1"/>
          </p:cNvGraphicFramePr>
          <p:nvPr/>
        </p:nvGraphicFramePr>
        <p:xfrm>
          <a:off x="8405813" y="5557838"/>
          <a:ext cx="1117600" cy="1066800"/>
        </p:xfrm>
        <a:graphic>
          <a:graphicData uri="http://schemas.openxmlformats.org/presentationml/2006/ole">
            <p:oleObj spid="_x0000_s60418" name="Photo Editor Photo" r:id="rId5" imgW="3161905" imgH="3790476" progId="">
              <p:embed/>
            </p:oleObj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950" y="1667024"/>
            <a:ext cx="979805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000" b="1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APRESENTAÇÃO DO MANUAL  DE GESTÃO DE FORNECEDORES E ACORDO DE FORNECIMENTO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000" b="1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AUDITORIA PROCESSO – VDA 6.3 / 2010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000" b="1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NOVO CRITÉRIO DE PONTUAÇÃO IQF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000" b="1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TRATATIVA DE NÃO CONFORMIDADE – FNC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000" b="1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PPAP + IMDS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000" b="1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CERTIFICADOS</a:t>
            </a:r>
          </a:p>
          <a:p>
            <a:pPr marL="342900" indent="-342900">
              <a:spcBef>
                <a:spcPct val="20000"/>
              </a:spcBef>
            </a:pPr>
            <a:endParaRPr lang="pt-BR" sz="3200" u="sng" dirty="0"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1951038" y="538163"/>
            <a:ext cx="780415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225425" y="538163"/>
            <a:ext cx="900113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201738" y="342900"/>
            <a:ext cx="873125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pt-BR" sz="1800" b="1" dirty="0">
                <a:solidFill>
                  <a:srgbClr val="000080"/>
                </a:solidFill>
                <a:latin typeface="Verdana" pitchFamily="34" charset="0"/>
              </a:rPr>
              <a:t>CQ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3"/>
            <a:chExt cx="6240" cy="4323"/>
          </a:xfrm>
        </p:grpSpPr>
        <p:pic>
          <p:nvPicPr>
            <p:cNvPr id="7176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7171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67587" name="Imagem de bitmap" r:id="rId4" imgW="1057423" imgH="781159" progId="PBrush">
                <p:embed/>
              </p:oleObj>
            </a:graphicData>
          </a:graphic>
        </p:graphicFrame>
        <p:sp>
          <p:nvSpPr>
            <p:cNvPr id="7177" name="Text Box 8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DE PEÇAS AUTOMOBILÍSTICA LTDA.</a:t>
              </a:r>
            </a:p>
          </p:txBody>
        </p:sp>
      </p:grpSp>
      <p:sp>
        <p:nvSpPr>
          <p:cNvPr id="7173" name="Retângulo 2"/>
          <p:cNvSpPr>
            <a:spLocks noChangeArrowheads="1"/>
          </p:cNvSpPr>
          <p:nvPr/>
        </p:nvSpPr>
        <p:spPr bwMode="auto">
          <a:xfrm>
            <a:off x="177800" y="683985"/>
            <a:ext cx="96335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pt-BR" sz="3200" b="1" dirty="0" smtClean="0">
                <a:solidFill>
                  <a:srgbClr val="000066"/>
                </a:solidFill>
              </a:rPr>
              <a:t>TRATATIVA DE NÃO CONFORMIDADE - FNC</a:t>
            </a:r>
            <a:endParaRPr lang="pt-BR" sz="1500" b="1" dirty="0"/>
          </a:p>
        </p:txBody>
      </p:sp>
      <p:graphicFrame>
        <p:nvGraphicFramePr>
          <p:cNvPr id="7170" name="Object 11"/>
          <p:cNvGraphicFramePr>
            <a:graphicFrameLocks noChangeAspect="1"/>
          </p:cNvGraphicFramePr>
          <p:nvPr/>
        </p:nvGraphicFramePr>
        <p:xfrm>
          <a:off x="8405813" y="5557838"/>
          <a:ext cx="1117600" cy="1066800"/>
        </p:xfrm>
        <a:graphic>
          <a:graphicData uri="http://schemas.openxmlformats.org/presentationml/2006/ole">
            <p:oleObj spid="_x0000_s67586" name="Photo Editor Photo" r:id="rId5" imgW="3161905" imgH="3790476" progId="">
              <p:embed/>
            </p:oleObj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950" y="1700808"/>
            <a:ext cx="9798050" cy="496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pt-BR" sz="3000" dirty="0">
                <a:solidFill>
                  <a:srgbClr val="FF0000"/>
                </a:solidFill>
                <a:latin typeface="Microsoft Himalaya" pitchFamily="2" charset="0"/>
              </a:rPr>
              <a:t>	</a:t>
            </a:r>
            <a:endParaRPr lang="pt-BR" sz="3200" u="sng" dirty="0">
              <a:latin typeface="Microsoft Himalaya" pitchFamily="2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1951038" y="538163"/>
            <a:ext cx="780415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225425" y="538163"/>
            <a:ext cx="900113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201738" y="342900"/>
            <a:ext cx="873125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pt-BR" sz="1800" b="1" dirty="0">
                <a:solidFill>
                  <a:srgbClr val="000080"/>
                </a:solidFill>
                <a:latin typeface="Verdana" pitchFamily="34" charset="0"/>
              </a:rPr>
              <a:t>CQ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  <p:sp>
        <p:nvSpPr>
          <p:cNvPr id="14" name="Retângulo 2"/>
          <p:cNvSpPr>
            <a:spLocks noChangeArrowheads="1"/>
          </p:cNvSpPr>
          <p:nvPr/>
        </p:nvSpPr>
        <p:spPr bwMode="auto">
          <a:xfrm>
            <a:off x="272480" y="1772816"/>
            <a:ext cx="9361041" cy="228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pt-BR" dirty="0" smtClean="0">
                <a:solidFill>
                  <a:srgbClr val="000066"/>
                </a:solidFill>
                <a:latin typeface="+mj-lt"/>
              </a:rPr>
              <a:t>No ano de 2012, foram abertas </a:t>
            </a:r>
            <a:r>
              <a:rPr lang="pt-BR" b="1" dirty="0" smtClean="0">
                <a:solidFill>
                  <a:srgbClr val="000066"/>
                </a:solidFill>
                <a:latin typeface="+mj-lt"/>
              </a:rPr>
              <a:t>93</a:t>
            </a:r>
            <a:r>
              <a:rPr lang="pt-BR" dirty="0" smtClean="0">
                <a:solidFill>
                  <a:srgbClr val="000066"/>
                </a:solidFill>
                <a:latin typeface="+mj-lt"/>
              </a:rPr>
              <a:t> FNC aos fornecedores de Matéria Prima, Componentes e Beneficiamento, sendo:</a:t>
            </a:r>
          </a:p>
          <a:p>
            <a:pPr lvl="1"/>
            <a:r>
              <a:rPr lang="pt-BR" b="1" dirty="0" smtClean="0">
                <a:solidFill>
                  <a:srgbClr val="000066"/>
                </a:solidFill>
                <a:latin typeface="+mj-lt"/>
              </a:rPr>
              <a:t>68 FNC </a:t>
            </a:r>
            <a:r>
              <a:rPr lang="pt-BR" dirty="0" smtClean="0">
                <a:solidFill>
                  <a:srgbClr val="000066"/>
                </a:solidFill>
                <a:latin typeface="+mj-lt"/>
              </a:rPr>
              <a:t>– Com defeitos detectados na Tecnocurva;</a:t>
            </a:r>
          </a:p>
          <a:p>
            <a:pPr lvl="1"/>
            <a:r>
              <a:rPr lang="pt-BR" b="1" dirty="0" smtClean="0">
                <a:solidFill>
                  <a:srgbClr val="000066"/>
                </a:solidFill>
                <a:latin typeface="+mj-lt"/>
              </a:rPr>
              <a:t>25 FNC </a:t>
            </a:r>
            <a:r>
              <a:rPr lang="pt-BR" dirty="0" smtClean="0">
                <a:solidFill>
                  <a:srgbClr val="000066"/>
                </a:solidFill>
                <a:latin typeface="+mj-lt"/>
              </a:rPr>
              <a:t>– Com defeitos detectados nos Clientes.</a:t>
            </a:r>
            <a:endParaRPr lang="pt-BR" dirty="0">
              <a:solidFill>
                <a:srgbClr val="FF0000"/>
              </a:solidFill>
              <a:latin typeface="+mj-lt"/>
            </a:endParaRPr>
          </a:p>
          <a:p>
            <a:endParaRPr lang="pt-BR" sz="1500" b="1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0" y="571500"/>
            <a:ext cx="9828213" cy="0"/>
            <a:chOff x="0" y="360"/>
            <a:chExt cx="6191" cy="0"/>
          </a:xfrm>
        </p:grpSpPr>
        <p:sp>
          <p:nvSpPr>
            <p:cNvPr id="1039" name="Line 7"/>
            <p:cNvSpPr>
              <a:spLocks noChangeShapeType="1"/>
            </p:cNvSpPr>
            <p:nvPr/>
          </p:nvSpPr>
          <p:spPr bwMode="auto">
            <a:xfrm>
              <a:off x="0" y="360"/>
              <a:ext cx="688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0" name="Line 8"/>
            <p:cNvSpPr>
              <a:spLocks noChangeShapeType="1"/>
            </p:cNvSpPr>
            <p:nvPr/>
          </p:nvSpPr>
          <p:spPr bwMode="auto">
            <a:xfrm>
              <a:off x="1238" y="360"/>
              <a:ext cx="4953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0"/>
            <a:chExt cx="6240" cy="4323"/>
          </a:xfrm>
        </p:grpSpPr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26626" name="Imagem de bitmap" r:id="rId4" imgW="1057423" imgH="781159" progId="PBrush">
                <p:embed/>
              </p:oleObj>
            </a:graphicData>
          </a:graphic>
        </p:graphicFrame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757" y="216"/>
              <a:ext cx="550" cy="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800" b="1" dirty="0">
                  <a:solidFill>
                    <a:srgbClr val="000080"/>
                  </a:solidFill>
                  <a:latin typeface="Verdana" pitchFamily="34" charset="0"/>
                </a:rPr>
                <a:t>CQ</a:t>
              </a:r>
            </a:p>
          </p:txBody>
        </p:sp>
        <p:sp>
          <p:nvSpPr>
            <p:cNvPr id="1036" name="Text Box 10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AUTOMOBILÍSTICA LTDA.</a:t>
              </a:r>
            </a:p>
          </p:txBody>
        </p:sp>
        <p:sp>
          <p:nvSpPr>
            <p:cNvPr id="1037" name="Line 11"/>
            <p:cNvSpPr>
              <a:spLocks noChangeShapeType="1"/>
            </p:cNvSpPr>
            <p:nvPr/>
          </p:nvSpPr>
          <p:spPr bwMode="auto">
            <a:xfrm>
              <a:off x="142" y="339"/>
              <a:ext cx="567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8" name="Line 12"/>
            <p:cNvSpPr>
              <a:spLocks noChangeShapeType="1"/>
            </p:cNvSpPr>
            <p:nvPr/>
          </p:nvSpPr>
          <p:spPr bwMode="auto">
            <a:xfrm>
              <a:off x="1229" y="339"/>
              <a:ext cx="4916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graphicFrame>
          <p:nvGraphicFramePr>
            <p:cNvPr id="1027" name="Object 13"/>
            <p:cNvGraphicFramePr>
              <a:graphicFrameLocks noChangeAspect="1"/>
            </p:cNvGraphicFramePr>
            <p:nvPr/>
          </p:nvGraphicFramePr>
          <p:xfrm>
            <a:off x="5295" y="3504"/>
            <a:ext cx="704" cy="672"/>
          </p:xfrm>
          <a:graphic>
            <a:graphicData uri="http://schemas.openxmlformats.org/presentationml/2006/ole">
              <p:oleObj spid="_x0000_s26627" name="Photo Editor Photo" r:id="rId5" imgW="3161905" imgH="3790476" progId="">
                <p:embed/>
              </p:oleObj>
            </a:graphicData>
          </a:graphic>
        </p:graphicFrame>
      </p:grpSp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  <p:sp>
        <p:nvSpPr>
          <p:cNvPr id="1032" name="Text Box 4643"/>
          <p:cNvSpPr txBox="1">
            <a:spLocks noChangeArrowheads="1"/>
          </p:cNvSpPr>
          <p:nvPr/>
        </p:nvSpPr>
        <p:spPr bwMode="auto">
          <a:xfrm>
            <a:off x="8266113" y="19891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dirty="0"/>
          </a:p>
        </p:txBody>
      </p:sp>
      <p:graphicFrame>
        <p:nvGraphicFramePr>
          <p:cNvPr id="17" name="Gráfico 16"/>
          <p:cNvGraphicFramePr/>
          <p:nvPr/>
        </p:nvGraphicFramePr>
        <p:xfrm>
          <a:off x="488504" y="908720"/>
          <a:ext cx="9145015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0" y="571500"/>
            <a:ext cx="9828213" cy="0"/>
            <a:chOff x="0" y="360"/>
            <a:chExt cx="6191" cy="0"/>
          </a:xfrm>
        </p:grpSpPr>
        <p:sp>
          <p:nvSpPr>
            <p:cNvPr id="1039" name="Line 7"/>
            <p:cNvSpPr>
              <a:spLocks noChangeShapeType="1"/>
            </p:cNvSpPr>
            <p:nvPr/>
          </p:nvSpPr>
          <p:spPr bwMode="auto">
            <a:xfrm>
              <a:off x="0" y="360"/>
              <a:ext cx="688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0" name="Line 8"/>
            <p:cNvSpPr>
              <a:spLocks noChangeShapeType="1"/>
            </p:cNvSpPr>
            <p:nvPr/>
          </p:nvSpPr>
          <p:spPr bwMode="auto">
            <a:xfrm>
              <a:off x="1238" y="360"/>
              <a:ext cx="4953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0" y="-4763"/>
            <a:ext cx="9906000" cy="6862763"/>
            <a:chOff x="0" y="0"/>
            <a:chExt cx="6240" cy="4323"/>
          </a:xfrm>
        </p:grpSpPr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27650" name="Imagem de bitmap" r:id="rId4" imgW="1057423" imgH="781159" progId="PBrush">
                <p:embed/>
              </p:oleObj>
            </a:graphicData>
          </a:graphic>
        </p:graphicFrame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757" y="216"/>
              <a:ext cx="550" cy="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800" b="1" dirty="0">
                  <a:solidFill>
                    <a:srgbClr val="000080"/>
                  </a:solidFill>
                  <a:latin typeface="Verdana" pitchFamily="34" charset="0"/>
                </a:rPr>
                <a:t>CQ</a:t>
              </a:r>
            </a:p>
          </p:txBody>
        </p:sp>
        <p:sp>
          <p:nvSpPr>
            <p:cNvPr id="1036" name="Text Box 10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AUTOMOBILÍSTICA LTDA.</a:t>
              </a:r>
            </a:p>
          </p:txBody>
        </p:sp>
        <p:sp>
          <p:nvSpPr>
            <p:cNvPr id="1037" name="Line 11"/>
            <p:cNvSpPr>
              <a:spLocks noChangeShapeType="1"/>
            </p:cNvSpPr>
            <p:nvPr/>
          </p:nvSpPr>
          <p:spPr bwMode="auto">
            <a:xfrm>
              <a:off x="142" y="339"/>
              <a:ext cx="567" cy="0"/>
            </a:xfrm>
            <a:prstGeom prst="line">
              <a:avLst/>
            </a:prstGeom>
            <a:noFill/>
            <a:ln w="762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8" name="Line 12"/>
            <p:cNvSpPr>
              <a:spLocks noChangeShapeType="1"/>
            </p:cNvSpPr>
            <p:nvPr/>
          </p:nvSpPr>
          <p:spPr bwMode="auto">
            <a:xfrm>
              <a:off x="1229" y="339"/>
              <a:ext cx="4916" cy="0"/>
            </a:xfrm>
            <a:prstGeom prst="line">
              <a:avLst/>
            </a:prstGeom>
            <a:noFill/>
            <a:ln w="762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graphicFrame>
          <p:nvGraphicFramePr>
            <p:cNvPr id="1027" name="Object 13"/>
            <p:cNvGraphicFramePr>
              <a:graphicFrameLocks noChangeAspect="1"/>
            </p:cNvGraphicFramePr>
            <p:nvPr/>
          </p:nvGraphicFramePr>
          <p:xfrm>
            <a:off x="5295" y="3504"/>
            <a:ext cx="704" cy="672"/>
          </p:xfrm>
          <a:graphic>
            <a:graphicData uri="http://schemas.openxmlformats.org/presentationml/2006/ole">
              <p:oleObj spid="_x0000_s27651" name="Photo Editor Photo" r:id="rId5" imgW="3161905" imgH="3790476" progId="">
                <p:embed/>
              </p:oleObj>
            </a:graphicData>
          </a:graphic>
        </p:graphicFrame>
      </p:grpSp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  <p:sp>
        <p:nvSpPr>
          <p:cNvPr id="1032" name="Text Box 4643"/>
          <p:cNvSpPr txBox="1">
            <a:spLocks noChangeArrowheads="1"/>
          </p:cNvSpPr>
          <p:nvPr/>
        </p:nvSpPr>
        <p:spPr bwMode="auto">
          <a:xfrm>
            <a:off x="8266113" y="19891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dirty="0"/>
          </a:p>
        </p:txBody>
      </p:sp>
      <p:graphicFrame>
        <p:nvGraphicFramePr>
          <p:cNvPr id="18" name="Gráfico 17"/>
          <p:cNvGraphicFramePr/>
          <p:nvPr/>
        </p:nvGraphicFramePr>
        <p:xfrm>
          <a:off x="128464" y="1556792"/>
          <a:ext cx="475252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6969224" y="69269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FF0000"/>
                </a:solidFill>
                <a:latin typeface="Cambria" pitchFamily="18" charset="0"/>
              </a:rPr>
              <a:t>% Defeitos detectados nos clientes</a:t>
            </a:r>
            <a:endParaRPr lang="pt-BR" sz="1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1951038" y="538163"/>
            <a:ext cx="780415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225425" y="538163"/>
            <a:ext cx="900113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graphicFrame>
        <p:nvGraphicFramePr>
          <p:cNvPr id="24" name="Gráfico 23"/>
          <p:cNvGraphicFramePr/>
          <p:nvPr/>
        </p:nvGraphicFramePr>
        <p:xfrm>
          <a:off x="5025008" y="1556792"/>
          <a:ext cx="460851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54"/>
          <p:cNvGrpSpPr>
            <a:grpSpLocks/>
          </p:cNvGrpSpPr>
          <p:nvPr/>
        </p:nvGrpSpPr>
        <p:grpSpPr bwMode="auto">
          <a:xfrm>
            <a:off x="0" y="571500"/>
            <a:ext cx="9828213" cy="0"/>
            <a:chOff x="0" y="360"/>
            <a:chExt cx="6191" cy="0"/>
          </a:xfrm>
        </p:grpSpPr>
        <p:sp>
          <p:nvSpPr>
            <p:cNvPr id="1039" name="Line 7"/>
            <p:cNvSpPr>
              <a:spLocks noChangeShapeType="1"/>
            </p:cNvSpPr>
            <p:nvPr/>
          </p:nvSpPr>
          <p:spPr bwMode="auto">
            <a:xfrm>
              <a:off x="0" y="360"/>
              <a:ext cx="688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0" name="Line 8"/>
            <p:cNvSpPr>
              <a:spLocks noChangeShapeType="1"/>
            </p:cNvSpPr>
            <p:nvPr/>
          </p:nvSpPr>
          <p:spPr bwMode="auto">
            <a:xfrm>
              <a:off x="1238" y="360"/>
              <a:ext cx="4953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1029" name="Group 47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0"/>
            <a:chExt cx="6240" cy="4323"/>
          </a:xfrm>
        </p:grpSpPr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1026" name="Imagem de bitmap" r:id="rId4" imgW="1057423" imgH="781159" progId="PBrush">
                <p:embed/>
              </p:oleObj>
            </a:graphicData>
          </a:graphic>
        </p:graphicFrame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757" y="216"/>
              <a:ext cx="550" cy="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800" b="1" dirty="0">
                  <a:solidFill>
                    <a:srgbClr val="000080"/>
                  </a:solidFill>
                  <a:latin typeface="Verdana" pitchFamily="34" charset="0"/>
                </a:rPr>
                <a:t>CQ</a:t>
              </a:r>
            </a:p>
          </p:txBody>
        </p:sp>
        <p:sp>
          <p:nvSpPr>
            <p:cNvPr id="1036" name="Text Box 10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AUTOMOBILÍSTICA LTDA.</a:t>
              </a:r>
            </a:p>
          </p:txBody>
        </p:sp>
        <p:sp>
          <p:nvSpPr>
            <p:cNvPr id="1037" name="Line 11"/>
            <p:cNvSpPr>
              <a:spLocks noChangeShapeType="1"/>
            </p:cNvSpPr>
            <p:nvPr/>
          </p:nvSpPr>
          <p:spPr bwMode="auto">
            <a:xfrm>
              <a:off x="142" y="339"/>
              <a:ext cx="567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8" name="Line 12"/>
            <p:cNvSpPr>
              <a:spLocks noChangeShapeType="1"/>
            </p:cNvSpPr>
            <p:nvPr/>
          </p:nvSpPr>
          <p:spPr bwMode="auto">
            <a:xfrm>
              <a:off x="1229" y="339"/>
              <a:ext cx="4916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graphicFrame>
          <p:nvGraphicFramePr>
            <p:cNvPr id="1027" name="Object 13"/>
            <p:cNvGraphicFramePr>
              <a:graphicFrameLocks noChangeAspect="1"/>
            </p:cNvGraphicFramePr>
            <p:nvPr/>
          </p:nvGraphicFramePr>
          <p:xfrm>
            <a:off x="5295" y="3504"/>
            <a:ext cx="704" cy="672"/>
          </p:xfrm>
          <a:graphic>
            <a:graphicData uri="http://schemas.openxmlformats.org/presentationml/2006/ole">
              <p:oleObj spid="_x0000_s1027" name="Photo Editor Photo" r:id="rId5" imgW="3161905" imgH="3790476" progId="">
                <p:embed/>
              </p:oleObj>
            </a:graphicData>
          </a:graphic>
        </p:graphicFrame>
      </p:grpSp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  <p:sp>
        <p:nvSpPr>
          <p:cNvPr id="1032" name="Text Box 4643"/>
          <p:cNvSpPr txBox="1">
            <a:spLocks noChangeArrowheads="1"/>
          </p:cNvSpPr>
          <p:nvPr/>
        </p:nvSpPr>
        <p:spPr bwMode="auto">
          <a:xfrm>
            <a:off x="8266113" y="19891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dirty="0"/>
          </a:p>
        </p:txBody>
      </p:sp>
      <p:graphicFrame>
        <p:nvGraphicFramePr>
          <p:cNvPr id="16" name="Gráfico 15"/>
          <p:cNvGraphicFramePr/>
          <p:nvPr/>
        </p:nvGraphicFramePr>
        <p:xfrm>
          <a:off x="344488" y="764705"/>
          <a:ext cx="9289032" cy="4959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0" y="571500"/>
            <a:ext cx="9828213" cy="0"/>
            <a:chOff x="0" y="360"/>
            <a:chExt cx="6191" cy="0"/>
          </a:xfrm>
        </p:grpSpPr>
        <p:sp>
          <p:nvSpPr>
            <p:cNvPr id="1039" name="Line 7"/>
            <p:cNvSpPr>
              <a:spLocks noChangeShapeType="1"/>
            </p:cNvSpPr>
            <p:nvPr/>
          </p:nvSpPr>
          <p:spPr bwMode="auto">
            <a:xfrm>
              <a:off x="0" y="360"/>
              <a:ext cx="688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0" name="Line 8"/>
            <p:cNvSpPr>
              <a:spLocks noChangeShapeType="1"/>
            </p:cNvSpPr>
            <p:nvPr/>
          </p:nvSpPr>
          <p:spPr bwMode="auto">
            <a:xfrm>
              <a:off x="1238" y="360"/>
              <a:ext cx="4953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0"/>
            <a:chExt cx="6240" cy="4323"/>
          </a:xfrm>
        </p:grpSpPr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17410" name="Imagem de bitmap" r:id="rId4" imgW="1057423" imgH="781159" progId="PBrush">
                <p:embed/>
              </p:oleObj>
            </a:graphicData>
          </a:graphic>
        </p:graphicFrame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757" y="216"/>
              <a:ext cx="550" cy="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800" b="1" dirty="0">
                  <a:solidFill>
                    <a:srgbClr val="000080"/>
                  </a:solidFill>
                  <a:latin typeface="Verdana" pitchFamily="34" charset="0"/>
                </a:rPr>
                <a:t>CQ</a:t>
              </a:r>
            </a:p>
          </p:txBody>
        </p:sp>
        <p:sp>
          <p:nvSpPr>
            <p:cNvPr id="1036" name="Text Box 10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AUTOMOBILÍSTICA LTDA.</a:t>
              </a:r>
            </a:p>
          </p:txBody>
        </p:sp>
        <p:sp>
          <p:nvSpPr>
            <p:cNvPr id="1037" name="Line 11"/>
            <p:cNvSpPr>
              <a:spLocks noChangeShapeType="1"/>
            </p:cNvSpPr>
            <p:nvPr/>
          </p:nvSpPr>
          <p:spPr bwMode="auto">
            <a:xfrm>
              <a:off x="142" y="339"/>
              <a:ext cx="567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8" name="Line 12"/>
            <p:cNvSpPr>
              <a:spLocks noChangeShapeType="1"/>
            </p:cNvSpPr>
            <p:nvPr/>
          </p:nvSpPr>
          <p:spPr bwMode="auto">
            <a:xfrm>
              <a:off x="1229" y="339"/>
              <a:ext cx="4916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graphicFrame>
          <p:nvGraphicFramePr>
            <p:cNvPr id="1027" name="Object 13"/>
            <p:cNvGraphicFramePr>
              <a:graphicFrameLocks noChangeAspect="1"/>
            </p:cNvGraphicFramePr>
            <p:nvPr/>
          </p:nvGraphicFramePr>
          <p:xfrm>
            <a:off x="5295" y="3504"/>
            <a:ext cx="704" cy="672"/>
          </p:xfrm>
          <a:graphic>
            <a:graphicData uri="http://schemas.openxmlformats.org/presentationml/2006/ole">
              <p:oleObj spid="_x0000_s17411" name="Photo Editor Photo" r:id="rId5" imgW="3161905" imgH="3790476" progId="">
                <p:embed/>
              </p:oleObj>
            </a:graphicData>
          </a:graphic>
        </p:graphicFrame>
      </p:grpSp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  <p:sp>
        <p:nvSpPr>
          <p:cNvPr id="1032" name="Text Box 4643"/>
          <p:cNvSpPr txBox="1">
            <a:spLocks noChangeArrowheads="1"/>
          </p:cNvSpPr>
          <p:nvPr/>
        </p:nvSpPr>
        <p:spPr bwMode="auto">
          <a:xfrm>
            <a:off x="8266113" y="19891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dirty="0"/>
          </a:p>
        </p:txBody>
      </p:sp>
      <p:graphicFrame>
        <p:nvGraphicFramePr>
          <p:cNvPr id="17" name="Gráfico 16"/>
          <p:cNvGraphicFramePr/>
          <p:nvPr/>
        </p:nvGraphicFramePr>
        <p:xfrm>
          <a:off x="416496" y="764705"/>
          <a:ext cx="9001000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0" y="571500"/>
            <a:ext cx="9828213" cy="0"/>
            <a:chOff x="0" y="360"/>
            <a:chExt cx="6191" cy="0"/>
          </a:xfrm>
        </p:grpSpPr>
        <p:sp>
          <p:nvSpPr>
            <p:cNvPr id="1039" name="Line 7"/>
            <p:cNvSpPr>
              <a:spLocks noChangeShapeType="1"/>
            </p:cNvSpPr>
            <p:nvPr/>
          </p:nvSpPr>
          <p:spPr bwMode="auto">
            <a:xfrm>
              <a:off x="0" y="360"/>
              <a:ext cx="688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0" name="Line 8"/>
            <p:cNvSpPr>
              <a:spLocks noChangeShapeType="1"/>
            </p:cNvSpPr>
            <p:nvPr/>
          </p:nvSpPr>
          <p:spPr bwMode="auto">
            <a:xfrm>
              <a:off x="1238" y="360"/>
              <a:ext cx="4953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0"/>
            <a:chExt cx="6240" cy="4323"/>
          </a:xfrm>
        </p:grpSpPr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20482" name="Imagem de bitmap" r:id="rId4" imgW="1057423" imgH="781159" progId="PBrush">
                <p:embed/>
              </p:oleObj>
            </a:graphicData>
          </a:graphic>
        </p:graphicFrame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757" y="216"/>
              <a:ext cx="550" cy="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800" b="1" dirty="0">
                  <a:solidFill>
                    <a:srgbClr val="000080"/>
                  </a:solidFill>
                  <a:latin typeface="Verdana" pitchFamily="34" charset="0"/>
                </a:rPr>
                <a:t>CQ</a:t>
              </a:r>
            </a:p>
          </p:txBody>
        </p:sp>
        <p:sp>
          <p:nvSpPr>
            <p:cNvPr id="1036" name="Text Box 10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AUTOMOBILÍSTICA LTDA.</a:t>
              </a:r>
            </a:p>
          </p:txBody>
        </p:sp>
        <p:sp>
          <p:nvSpPr>
            <p:cNvPr id="1037" name="Line 11"/>
            <p:cNvSpPr>
              <a:spLocks noChangeShapeType="1"/>
            </p:cNvSpPr>
            <p:nvPr/>
          </p:nvSpPr>
          <p:spPr bwMode="auto">
            <a:xfrm>
              <a:off x="142" y="339"/>
              <a:ext cx="567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8" name="Line 12"/>
            <p:cNvSpPr>
              <a:spLocks noChangeShapeType="1"/>
            </p:cNvSpPr>
            <p:nvPr/>
          </p:nvSpPr>
          <p:spPr bwMode="auto">
            <a:xfrm>
              <a:off x="1229" y="339"/>
              <a:ext cx="4916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graphicFrame>
          <p:nvGraphicFramePr>
            <p:cNvPr id="1027" name="Object 13"/>
            <p:cNvGraphicFramePr>
              <a:graphicFrameLocks noChangeAspect="1"/>
            </p:cNvGraphicFramePr>
            <p:nvPr/>
          </p:nvGraphicFramePr>
          <p:xfrm>
            <a:off x="5295" y="3504"/>
            <a:ext cx="704" cy="672"/>
          </p:xfrm>
          <a:graphic>
            <a:graphicData uri="http://schemas.openxmlformats.org/presentationml/2006/ole">
              <p:oleObj spid="_x0000_s20483" name="Photo Editor Photo" r:id="rId5" imgW="3161905" imgH="3790476" progId="">
                <p:embed/>
              </p:oleObj>
            </a:graphicData>
          </a:graphic>
        </p:graphicFrame>
      </p:grpSp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  <p:sp>
        <p:nvSpPr>
          <p:cNvPr id="1032" name="Text Box 4643"/>
          <p:cNvSpPr txBox="1">
            <a:spLocks noChangeArrowheads="1"/>
          </p:cNvSpPr>
          <p:nvPr/>
        </p:nvSpPr>
        <p:spPr bwMode="auto">
          <a:xfrm>
            <a:off x="8266113" y="19891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dirty="0"/>
          </a:p>
        </p:txBody>
      </p:sp>
      <p:graphicFrame>
        <p:nvGraphicFramePr>
          <p:cNvPr id="17" name="Gráfico 16"/>
          <p:cNvGraphicFramePr/>
          <p:nvPr/>
        </p:nvGraphicFramePr>
        <p:xfrm>
          <a:off x="272480" y="764705"/>
          <a:ext cx="928903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0" y="571500"/>
            <a:ext cx="9828213" cy="0"/>
            <a:chOff x="0" y="360"/>
            <a:chExt cx="6191" cy="0"/>
          </a:xfrm>
        </p:grpSpPr>
        <p:sp>
          <p:nvSpPr>
            <p:cNvPr id="1039" name="Line 7"/>
            <p:cNvSpPr>
              <a:spLocks noChangeShapeType="1"/>
            </p:cNvSpPr>
            <p:nvPr/>
          </p:nvSpPr>
          <p:spPr bwMode="auto">
            <a:xfrm>
              <a:off x="0" y="360"/>
              <a:ext cx="688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0" name="Line 8"/>
            <p:cNvSpPr>
              <a:spLocks noChangeShapeType="1"/>
            </p:cNvSpPr>
            <p:nvPr/>
          </p:nvSpPr>
          <p:spPr bwMode="auto">
            <a:xfrm>
              <a:off x="1238" y="360"/>
              <a:ext cx="4953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0"/>
            <a:chExt cx="6240" cy="4323"/>
          </a:xfrm>
        </p:grpSpPr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25602" name="Imagem de bitmap" r:id="rId4" imgW="1057423" imgH="781159" progId="PBrush">
                <p:embed/>
              </p:oleObj>
            </a:graphicData>
          </a:graphic>
        </p:graphicFrame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757" y="216"/>
              <a:ext cx="550" cy="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800" b="1" dirty="0">
                  <a:solidFill>
                    <a:srgbClr val="000080"/>
                  </a:solidFill>
                  <a:latin typeface="Verdana" pitchFamily="34" charset="0"/>
                </a:rPr>
                <a:t>CQ</a:t>
              </a:r>
            </a:p>
          </p:txBody>
        </p:sp>
        <p:sp>
          <p:nvSpPr>
            <p:cNvPr id="1036" name="Text Box 10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AUTOMOBILÍSTICA LTDA.</a:t>
              </a:r>
            </a:p>
          </p:txBody>
        </p:sp>
        <p:sp>
          <p:nvSpPr>
            <p:cNvPr id="1037" name="Line 11"/>
            <p:cNvSpPr>
              <a:spLocks noChangeShapeType="1"/>
            </p:cNvSpPr>
            <p:nvPr/>
          </p:nvSpPr>
          <p:spPr bwMode="auto">
            <a:xfrm>
              <a:off x="142" y="339"/>
              <a:ext cx="567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8" name="Line 12"/>
            <p:cNvSpPr>
              <a:spLocks noChangeShapeType="1"/>
            </p:cNvSpPr>
            <p:nvPr/>
          </p:nvSpPr>
          <p:spPr bwMode="auto">
            <a:xfrm>
              <a:off x="1229" y="339"/>
              <a:ext cx="4916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graphicFrame>
          <p:nvGraphicFramePr>
            <p:cNvPr id="1027" name="Object 13"/>
            <p:cNvGraphicFramePr>
              <a:graphicFrameLocks noChangeAspect="1"/>
            </p:cNvGraphicFramePr>
            <p:nvPr/>
          </p:nvGraphicFramePr>
          <p:xfrm>
            <a:off x="5295" y="3504"/>
            <a:ext cx="704" cy="672"/>
          </p:xfrm>
          <a:graphic>
            <a:graphicData uri="http://schemas.openxmlformats.org/presentationml/2006/ole">
              <p:oleObj spid="_x0000_s25603" name="Photo Editor Photo" r:id="rId5" imgW="3161905" imgH="3790476" progId="">
                <p:embed/>
              </p:oleObj>
            </a:graphicData>
          </a:graphic>
        </p:graphicFrame>
      </p:grpSp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  <p:sp>
        <p:nvSpPr>
          <p:cNvPr id="1032" name="Text Box 4643"/>
          <p:cNvSpPr txBox="1">
            <a:spLocks noChangeArrowheads="1"/>
          </p:cNvSpPr>
          <p:nvPr/>
        </p:nvSpPr>
        <p:spPr bwMode="auto">
          <a:xfrm>
            <a:off x="8266113" y="19891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dirty="0"/>
          </a:p>
        </p:txBody>
      </p:sp>
      <p:graphicFrame>
        <p:nvGraphicFramePr>
          <p:cNvPr id="16" name="Gráfico 15"/>
          <p:cNvGraphicFramePr>
            <a:graphicFrameLocks/>
          </p:cNvGraphicFramePr>
          <p:nvPr/>
        </p:nvGraphicFramePr>
        <p:xfrm>
          <a:off x="272480" y="764704"/>
          <a:ext cx="9289032" cy="5112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3"/>
            <a:chExt cx="6240" cy="4323"/>
          </a:xfrm>
        </p:grpSpPr>
        <p:pic>
          <p:nvPicPr>
            <p:cNvPr id="14344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4339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33795" name="Imagem de bitmap" r:id="rId4" imgW="1057423" imgH="781159" progId="PBrush">
                <p:embed/>
              </p:oleObj>
            </a:graphicData>
          </a:graphic>
        </p:graphicFrame>
        <p:sp>
          <p:nvSpPr>
            <p:cNvPr id="14345" name="Text Box 8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DE PEÇAS AUTOMOBILÍSTICA LTDA.</a:t>
              </a:r>
            </a:p>
          </p:txBody>
        </p:sp>
      </p:grpSp>
      <p:graphicFrame>
        <p:nvGraphicFramePr>
          <p:cNvPr id="14338" name="Object 11"/>
          <p:cNvGraphicFramePr>
            <a:graphicFrameLocks noChangeAspect="1"/>
          </p:cNvGraphicFramePr>
          <p:nvPr/>
        </p:nvGraphicFramePr>
        <p:xfrm>
          <a:off x="8405813" y="5557838"/>
          <a:ext cx="1117600" cy="1066800"/>
        </p:xfrm>
        <a:graphic>
          <a:graphicData uri="http://schemas.openxmlformats.org/presentationml/2006/ole">
            <p:oleObj spid="_x0000_s33794" name="Photo Editor Photo" r:id="rId5" imgW="3161905" imgH="3790476" progId="">
              <p:embed/>
            </p:oleObj>
          </a:graphicData>
        </a:graphic>
      </p:graphicFrame>
      <p:sp>
        <p:nvSpPr>
          <p:cNvPr id="14341" name="Retângulo 2"/>
          <p:cNvSpPr>
            <a:spLocks noChangeArrowheads="1"/>
          </p:cNvSpPr>
          <p:nvPr/>
        </p:nvSpPr>
        <p:spPr bwMode="auto">
          <a:xfrm>
            <a:off x="128464" y="836712"/>
            <a:ext cx="9432925" cy="120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pt-BR" sz="5000" b="1" u="sng" dirty="0" smtClean="0">
                <a:solidFill>
                  <a:srgbClr val="000066"/>
                </a:solidFill>
              </a:rPr>
              <a:t>Resposta </a:t>
            </a:r>
            <a:r>
              <a:rPr lang="pt-BR" sz="5000" b="1" u="sng" dirty="0">
                <a:solidFill>
                  <a:srgbClr val="000066"/>
                </a:solidFill>
              </a:rPr>
              <a:t>de Não Conformidade</a:t>
            </a:r>
          </a:p>
          <a:p>
            <a:endParaRPr lang="pt-BR" sz="1500" b="1" dirty="0">
              <a:solidFill>
                <a:srgbClr val="000066"/>
              </a:solidFill>
            </a:endParaRPr>
          </a:p>
        </p:txBody>
      </p:sp>
      <p:sp>
        <p:nvSpPr>
          <p:cNvPr id="14342" name="Retângulo 2"/>
          <p:cNvSpPr>
            <a:spLocks noChangeArrowheads="1"/>
          </p:cNvSpPr>
          <p:nvPr/>
        </p:nvSpPr>
        <p:spPr bwMode="auto">
          <a:xfrm>
            <a:off x="200472" y="1988840"/>
            <a:ext cx="9432925" cy="323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pt-BR" sz="6000" b="1" u="sng" dirty="0">
                <a:solidFill>
                  <a:srgbClr val="FF0000"/>
                </a:solidFill>
              </a:rPr>
              <a:t>Insatisfatório – Diversas </a:t>
            </a:r>
            <a:r>
              <a:rPr lang="pt-BR" sz="5400" b="1" u="sng" dirty="0">
                <a:solidFill>
                  <a:srgbClr val="FF0000"/>
                </a:solidFill>
              </a:rPr>
              <a:t>ocorrências</a:t>
            </a:r>
            <a:r>
              <a:rPr lang="pt-BR" sz="6000" b="1" u="sng" dirty="0">
                <a:solidFill>
                  <a:srgbClr val="FF0000"/>
                </a:solidFill>
              </a:rPr>
              <a:t> sem tratativas ou atraso de respostas</a:t>
            </a:r>
            <a:endParaRPr lang="pt-BR" sz="5000" b="1" u="sng" dirty="0">
              <a:solidFill>
                <a:srgbClr val="FF0000"/>
              </a:solidFill>
            </a:endParaRPr>
          </a:p>
          <a:p>
            <a:endParaRPr lang="pt-BR" sz="1500" b="1" dirty="0"/>
          </a:p>
        </p:txBody>
      </p:sp>
      <p:sp>
        <p:nvSpPr>
          <p:cNvPr id="14343" name="Retângulo 2"/>
          <p:cNvSpPr>
            <a:spLocks noChangeArrowheads="1"/>
          </p:cNvSpPr>
          <p:nvPr/>
        </p:nvSpPr>
        <p:spPr bwMode="auto">
          <a:xfrm>
            <a:off x="260350" y="5106988"/>
            <a:ext cx="94329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500" b="1" i="1" dirty="0"/>
              <a:t>Objetivo: Evitar que ocorra reincidência de problemas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951038" y="538163"/>
            <a:ext cx="780415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25425" y="538163"/>
            <a:ext cx="900113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201738" y="342900"/>
            <a:ext cx="873125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pt-BR" sz="1800" b="1" dirty="0">
                <a:solidFill>
                  <a:srgbClr val="000080"/>
                </a:solidFill>
                <a:latin typeface="Verdana" pitchFamily="34" charset="0"/>
              </a:rPr>
              <a:t>CQ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3"/>
            <a:chExt cx="6240" cy="4323"/>
          </a:xfrm>
        </p:grpSpPr>
        <p:pic>
          <p:nvPicPr>
            <p:cNvPr id="14344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4339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69635" name="Imagem de bitmap" r:id="rId4" imgW="1057423" imgH="781159" progId="PBrush">
                <p:embed/>
              </p:oleObj>
            </a:graphicData>
          </a:graphic>
        </p:graphicFrame>
        <p:sp>
          <p:nvSpPr>
            <p:cNvPr id="14345" name="Text Box 8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DE PEÇAS AUTOMOBILÍSTICA LTDA.</a:t>
              </a:r>
            </a:p>
          </p:txBody>
        </p:sp>
      </p:grpSp>
      <p:graphicFrame>
        <p:nvGraphicFramePr>
          <p:cNvPr id="14338" name="Object 11"/>
          <p:cNvGraphicFramePr>
            <a:graphicFrameLocks noChangeAspect="1"/>
          </p:cNvGraphicFramePr>
          <p:nvPr/>
        </p:nvGraphicFramePr>
        <p:xfrm>
          <a:off x="8405813" y="5557838"/>
          <a:ext cx="1117600" cy="1066800"/>
        </p:xfrm>
        <a:graphic>
          <a:graphicData uri="http://schemas.openxmlformats.org/presentationml/2006/ole">
            <p:oleObj spid="_x0000_s69634" name="Photo Editor Photo" r:id="rId5" imgW="3161905" imgH="3790476" progId="">
              <p:embed/>
            </p:oleObj>
          </a:graphicData>
        </a:graphic>
      </p:graphicFrame>
      <p:sp>
        <p:nvSpPr>
          <p:cNvPr id="14341" name="Retângulo 2"/>
          <p:cNvSpPr>
            <a:spLocks noChangeArrowheads="1"/>
          </p:cNvSpPr>
          <p:nvPr/>
        </p:nvSpPr>
        <p:spPr bwMode="auto">
          <a:xfrm>
            <a:off x="128464" y="836712"/>
            <a:ext cx="9432925" cy="120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pt-BR" sz="5000" b="1" dirty="0" smtClean="0">
                <a:solidFill>
                  <a:srgbClr val="000066"/>
                </a:solidFill>
              </a:rPr>
              <a:t>Resposta </a:t>
            </a:r>
            <a:r>
              <a:rPr lang="pt-BR" sz="5000" b="1" dirty="0">
                <a:solidFill>
                  <a:srgbClr val="000066"/>
                </a:solidFill>
              </a:rPr>
              <a:t>de Não Conformidade</a:t>
            </a:r>
          </a:p>
          <a:p>
            <a:endParaRPr lang="pt-BR" sz="1500" b="1" dirty="0">
              <a:solidFill>
                <a:srgbClr val="000066"/>
              </a:solidFill>
            </a:endParaRPr>
          </a:p>
        </p:txBody>
      </p:sp>
      <p:sp>
        <p:nvSpPr>
          <p:cNvPr id="14342" name="Retângulo 2"/>
          <p:cNvSpPr>
            <a:spLocks noChangeArrowheads="1"/>
          </p:cNvSpPr>
          <p:nvPr/>
        </p:nvSpPr>
        <p:spPr bwMode="auto">
          <a:xfrm>
            <a:off x="272480" y="1772817"/>
            <a:ext cx="9432925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pt-BR" sz="4800" b="1" dirty="0" smtClean="0">
                <a:solidFill>
                  <a:srgbClr val="002060"/>
                </a:solidFill>
              </a:rPr>
              <a:t>Prazo:</a:t>
            </a:r>
          </a:p>
          <a:p>
            <a:pPr lvl="1"/>
            <a:r>
              <a:rPr lang="pt-BR" sz="3600" b="1" dirty="0" smtClean="0">
                <a:solidFill>
                  <a:srgbClr val="FF0000"/>
                </a:solidFill>
              </a:rPr>
              <a:t>Ação de Contenção = 24 horas</a:t>
            </a:r>
          </a:p>
          <a:p>
            <a:pPr lvl="1"/>
            <a:r>
              <a:rPr lang="pt-BR" sz="3600" b="1" dirty="0" smtClean="0">
                <a:solidFill>
                  <a:srgbClr val="FF0000"/>
                </a:solidFill>
              </a:rPr>
              <a:t>Plano de Ação = 5 dias</a:t>
            </a:r>
          </a:p>
          <a:p>
            <a:pPr lvl="1"/>
            <a:endParaRPr lang="pt-BR" sz="1200" b="1" dirty="0" smtClean="0">
              <a:solidFill>
                <a:srgbClr val="FF0000"/>
              </a:solidFill>
            </a:endParaRPr>
          </a:p>
          <a:p>
            <a:pPr lvl="1"/>
            <a:r>
              <a:rPr lang="pt-BR" sz="2800" b="1" i="1" dirty="0" smtClean="0">
                <a:solidFill>
                  <a:srgbClr val="FF0000"/>
                </a:solidFill>
              </a:rPr>
              <a:t>Em caso de atraso nas documentações o fornecedor será demeritado no IQF.</a:t>
            </a:r>
            <a:endParaRPr lang="pt-BR" sz="4800" b="1" i="1" dirty="0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951038" y="538163"/>
            <a:ext cx="780415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25425" y="538163"/>
            <a:ext cx="900113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201738" y="342900"/>
            <a:ext cx="873125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pt-BR" sz="1800" b="1" dirty="0">
                <a:solidFill>
                  <a:srgbClr val="000080"/>
                </a:solidFill>
                <a:latin typeface="Verdana" pitchFamily="34" charset="0"/>
              </a:rPr>
              <a:t>CQ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3"/>
            <a:chExt cx="6240" cy="4323"/>
          </a:xfrm>
        </p:grpSpPr>
        <p:pic>
          <p:nvPicPr>
            <p:cNvPr id="7176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7171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75779" name="Imagem de bitmap" r:id="rId4" imgW="1057423" imgH="781159" progId="PBrush">
                <p:embed/>
              </p:oleObj>
            </a:graphicData>
          </a:graphic>
        </p:graphicFrame>
        <p:sp>
          <p:nvSpPr>
            <p:cNvPr id="7177" name="Text Box 8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DE PEÇAS AUTOMOBILÍSTICA LTDA.</a:t>
              </a:r>
            </a:p>
          </p:txBody>
        </p:sp>
      </p:grpSp>
      <p:sp>
        <p:nvSpPr>
          <p:cNvPr id="7173" name="Retângulo 2"/>
          <p:cNvSpPr>
            <a:spLocks noChangeArrowheads="1"/>
          </p:cNvSpPr>
          <p:nvPr/>
        </p:nvSpPr>
        <p:spPr bwMode="auto">
          <a:xfrm>
            <a:off x="165224" y="2755528"/>
            <a:ext cx="954030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pt-BR" sz="3400" b="1" dirty="0" smtClean="0">
                <a:solidFill>
                  <a:srgbClr val="000066"/>
                </a:solidFill>
              </a:rPr>
              <a:t>PPAP + IMDS</a:t>
            </a:r>
            <a:endParaRPr lang="pt-BR" sz="3400" b="1" dirty="0"/>
          </a:p>
        </p:txBody>
      </p:sp>
      <p:graphicFrame>
        <p:nvGraphicFramePr>
          <p:cNvPr id="7170" name="Object 11"/>
          <p:cNvGraphicFramePr>
            <a:graphicFrameLocks noChangeAspect="1"/>
          </p:cNvGraphicFramePr>
          <p:nvPr/>
        </p:nvGraphicFramePr>
        <p:xfrm>
          <a:off x="8405813" y="5557838"/>
          <a:ext cx="1117600" cy="1066800"/>
        </p:xfrm>
        <a:graphic>
          <a:graphicData uri="http://schemas.openxmlformats.org/presentationml/2006/ole">
            <p:oleObj spid="_x0000_s75778" name="Photo Editor Photo" r:id="rId5" imgW="3161905" imgH="3790476" progId="">
              <p:embed/>
            </p:oleObj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950" y="1700808"/>
            <a:ext cx="9798050" cy="496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pt-BR" sz="3000" dirty="0">
                <a:solidFill>
                  <a:srgbClr val="FF0000"/>
                </a:solidFill>
                <a:latin typeface="Microsoft Himalaya" pitchFamily="2" charset="0"/>
              </a:rPr>
              <a:t>	</a:t>
            </a:r>
            <a:endParaRPr lang="pt-BR" sz="3200" u="sng" dirty="0">
              <a:latin typeface="Microsoft Himalaya" pitchFamily="2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1951038" y="538163"/>
            <a:ext cx="780415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225425" y="538163"/>
            <a:ext cx="900113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201738" y="342900"/>
            <a:ext cx="873125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pt-BR" sz="1800" b="1" dirty="0">
                <a:solidFill>
                  <a:srgbClr val="000080"/>
                </a:solidFill>
                <a:latin typeface="Verdana" pitchFamily="34" charset="0"/>
              </a:rPr>
              <a:t>CQ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3"/>
            <a:chExt cx="6240" cy="4323"/>
          </a:xfrm>
        </p:grpSpPr>
        <p:pic>
          <p:nvPicPr>
            <p:cNvPr id="7176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7171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70659" name="Imagem de bitmap" r:id="rId4" imgW="1057423" imgH="781159" progId="PBrush">
                <p:embed/>
              </p:oleObj>
            </a:graphicData>
          </a:graphic>
        </p:graphicFrame>
        <p:sp>
          <p:nvSpPr>
            <p:cNvPr id="7177" name="Text Box 8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DE PEÇAS AUTOMOBILÍSTICA LTDA.</a:t>
              </a:r>
            </a:p>
          </p:txBody>
        </p:sp>
      </p:grpSp>
      <p:graphicFrame>
        <p:nvGraphicFramePr>
          <p:cNvPr id="7170" name="Object 11"/>
          <p:cNvGraphicFramePr>
            <a:graphicFrameLocks noChangeAspect="1"/>
          </p:cNvGraphicFramePr>
          <p:nvPr/>
        </p:nvGraphicFramePr>
        <p:xfrm>
          <a:off x="8405813" y="5557838"/>
          <a:ext cx="1117600" cy="1066800"/>
        </p:xfrm>
        <a:graphic>
          <a:graphicData uri="http://schemas.openxmlformats.org/presentationml/2006/ole">
            <p:oleObj spid="_x0000_s70658" name="Photo Editor Photo" r:id="rId5" imgW="3161905" imgH="3790476" progId="">
              <p:embed/>
            </p:oleObj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950" y="1700808"/>
            <a:ext cx="9798050" cy="496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pt-BR" sz="3000" dirty="0">
                <a:solidFill>
                  <a:srgbClr val="FF0000"/>
                </a:solidFill>
                <a:latin typeface="Microsoft Himalaya" pitchFamily="2" charset="0"/>
              </a:rPr>
              <a:t>	</a:t>
            </a:r>
            <a:endParaRPr lang="pt-BR" sz="3200" u="sng" dirty="0">
              <a:latin typeface="Microsoft Himalaya" pitchFamily="2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1951038" y="538163"/>
            <a:ext cx="780415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225425" y="538163"/>
            <a:ext cx="900113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201738" y="342900"/>
            <a:ext cx="873125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pt-BR" sz="1800" b="1" dirty="0">
                <a:solidFill>
                  <a:srgbClr val="000080"/>
                </a:solidFill>
                <a:latin typeface="Verdana" pitchFamily="34" charset="0"/>
              </a:rPr>
              <a:t>CQ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  <p:pic>
        <p:nvPicPr>
          <p:cNvPr id="13" name="Imagem 12" descr="Sem título.jpg"/>
          <p:cNvPicPr>
            <a:picLocks noChangeAspect="1"/>
          </p:cNvPicPr>
          <p:nvPr/>
        </p:nvPicPr>
        <p:blipFill>
          <a:blip r:embed="rId6" cstate="print"/>
          <a:srcRect l="7700" r="11417" b="596"/>
          <a:stretch>
            <a:fillRect/>
          </a:stretch>
        </p:blipFill>
        <p:spPr>
          <a:xfrm>
            <a:off x="2792760" y="595288"/>
            <a:ext cx="3960440" cy="5654724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0" y="571500"/>
            <a:ext cx="9828213" cy="0"/>
            <a:chOff x="0" y="360"/>
            <a:chExt cx="6191" cy="0"/>
          </a:xfrm>
        </p:grpSpPr>
        <p:sp>
          <p:nvSpPr>
            <p:cNvPr id="1039" name="Line 7"/>
            <p:cNvSpPr>
              <a:spLocks noChangeShapeType="1"/>
            </p:cNvSpPr>
            <p:nvPr/>
          </p:nvSpPr>
          <p:spPr bwMode="auto">
            <a:xfrm>
              <a:off x="0" y="360"/>
              <a:ext cx="688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0" name="Line 8"/>
            <p:cNvSpPr>
              <a:spLocks noChangeShapeType="1"/>
            </p:cNvSpPr>
            <p:nvPr/>
          </p:nvSpPr>
          <p:spPr bwMode="auto">
            <a:xfrm>
              <a:off x="1238" y="360"/>
              <a:ext cx="4953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0"/>
            <a:chExt cx="6240" cy="4323"/>
          </a:xfrm>
        </p:grpSpPr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46082" name="Imagem de bitmap" r:id="rId4" imgW="1057423" imgH="781159" progId="PBrush">
                <p:embed/>
              </p:oleObj>
            </a:graphicData>
          </a:graphic>
        </p:graphicFrame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757" y="216"/>
              <a:ext cx="550" cy="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800" b="1" dirty="0">
                  <a:solidFill>
                    <a:srgbClr val="000080"/>
                  </a:solidFill>
                  <a:latin typeface="Verdana" pitchFamily="34" charset="0"/>
                </a:rPr>
                <a:t>CQ</a:t>
              </a:r>
            </a:p>
          </p:txBody>
        </p:sp>
        <p:sp>
          <p:nvSpPr>
            <p:cNvPr id="1036" name="Text Box 10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AUTOMOBILÍSTICA LTDA.</a:t>
              </a:r>
            </a:p>
          </p:txBody>
        </p:sp>
        <p:sp>
          <p:nvSpPr>
            <p:cNvPr id="1037" name="Line 11"/>
            <p:cNvSpPr>
              <a:spLocks noChangeShapeType="1"/>
            </p:cNvSpPr>
            <p:nvPr/>
          </p:nvSpPr>
          <p:spPr bwMode="auto">
            <a:xfrm>
              <a:off x="142" y="339"/>
              <a:ext cx="567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8" name="Line 12"/>
            <p:cNvSpPr>
              <a:spLocks noChangeShapeType="1"/>
            </p:cNvSpPr>
            <p:nvPr/>
          </p:nvSpPr>
          <p:spPr bwMode="auto">
            <a:xfrm>
              <a:off x="1229" y="339"/>
              <a:ext cx="4916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graphicFrame>
          <p:nvGraphicFramePr>
            <p:cNvPr id="1027" name="Object 13"/>
            <p:cNvGraphicFramePr>
              <a:graphicFrameLocks noChangeAspect="1"/>
            </p:cNvGraphicFramePr>
            <p:nvPr/>
          </p:nvGraphicFramePr>
          <p:xfrm>
            <a:off x="5295" y="3504"/>
            <a:ext cx="704" cy="672"/>
          </p:xfrm>
          <a:graphic>
            <a:graphicData uri="http://schemas.openxmlformats.org/presentationml/2006/ole">
              <p:oleObj spid="_x0000_s46083" name="Photo Editor Photo" r:id="rId5" imgW="3161905" imgH="3790476" progId="">
                <p:embed/>
              </p:oleObj>
            </a:graphicData>
          </a:graphic>
        </p:graphicFrame>
      </p:grpSp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  <p:sp>
        <p:nvSpPr>
          <p:cNvPr id="1032" name="Text Box 4643"/>
          <p:cNvSpPr txBox="1">
            <a:spLocks noChangeArrowheads="1"/>
          </p:cNvSpPr>
          <p:nvPr/>
        </p:nvSpPr>
        <p:spPr bwMode="auto">
          <a:xfrm>
            <a:off x="8266113" y="19891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920552" y="59553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0066"/>
                </a:solidFill>
              </a:rPr>
              <a:t>PPAP + IMDS</a:t>
            </a:r>
            <a:endParaRPr lang="pt-BR" sz="4000" b="1" dirty="0">
              <a:solidFill>
                <a:srgbClr val="000066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76536" y="1501677"/>
            <a:ext cx="784887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2060"/>
                </a:solidFill>
              </a:rPr>
              <a:t>O Fornecedor deve atender aos requisitos da Tecnocurva quanto à submissão de amostra inicial:</a:t>
            </a:r>
          </a:p>
          <a:p>
            <a:r>
              <a:rPr lang="pt-BR" sz="2000" dirty="0" smtClean="0">
                <a:solidFill>
                  <a:srgbClr val="002060"/>
                </a:solidFill>
              </a:rPr>
              <a:t>PPAP nível 3 para todos os componentes e beneficiamento;</a:t>
            </a:r>
          </a:p>
          <a:p>
            <a:r>
              <a:rPr lang="pt-BR" sz="2000" dirty="0" smtClean="0">
                <a:solidFill>
                  <a:srgbClr val="002060"/>
                </a:solidFill>
              </a:rPr>
              <a:t>PPAP nível 1 para matéria </a:t>
            </a:r>
            <a:r>
              <a:rPr lang="pt-BR" sz="2000" dirty="0" smtClean="0">
                <a:solidFill>
                  <a:srgbClr val="002060"/>
                </a:solidFill>
              </a:rPr>
              <a:t>prima;</a:t>
            </a:r>
            <a:endParaRPr lang="pt-BR" sz="2000" dirty="0" smtClean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Fornecedor [distribuidor] PPAP nível 1 + o PPAP nível 3 do fabricante. </a:t>
            </a:r>
          </a:p>
          <a:p>
            <a:r>
              <a:rPr lang="pt-BR" sz="2000" dirty="0" smtClean="0">
                <a:solidFill>
                  <a:srgbClr val="002060"/>
                </a:solidFill>
              </a:rPr>
              <a:t>Quando se tratar de material, componente, beneficiamento a ser agregado em produto da GM à submissão do PPAP deve ser nível 5.</a:t>
            </a:r>
          </a:p>
          <a:p>
            <a:r>
              <a:rPr lang="pt-BR" sz="2000" dirty="0" smtClean="0">
                <a:solidFill>
                  <a:srgbClr val="002060"/>
                </a:solidFill>
              </a:rPr>
              <a:t>A menos que especificado de outra forma por representante autorizado da Tecnocurva. O IMDS é obrigatório na submissão do PPAP de ambos os níveis (IMDS </a:t>
            </a:r>
            <a:r>
              <a:rPr lang="pt-BR" sz="2000" dirty="0" smtClean="0">
                <a:solidFill>
                  <a:srgbClr val="002060"/>
                </a:solidFill>
              </a:rPr>
              <a:t>deve ser cadastrado </a:t>
            </a:r>
            <a:r>
              <a:rPr lang="pt-BR" sz="2000" dirty="0" smtClean="0">
                <a:solidFill>
                  <a:srgbClr val="002060"/>
                </a:solidFill>
              </a:rPr>
              <a:t>como semi componentes para </a:t>
            </a:r>
            <a:r>
              <a:rPr lang="pt-BR" sz="2000" dirty="0" smtClean="0">
                <a:solidFill>
                  <a:srgbClr val="002060"/>
                </a:solidFill>
              </a:rPr>
              <a:t>componentes e beneficiamento / matéria prima devem ser cadastrado como material).</a:t>
            </a:r>
            <a:endParaRPr lang="pt-BR" sz="2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0" y="571500"/>
            <a:ext cx="9828213" cy="0"/>
            <a:chOff x="0" y="360"/>
            <a:chExt cx="6191" cy="0"/>
          </a:xfrm>
        </p:grpSpPr>
        <p:sp>
          <p:nvSpPr>
            <p:cNvPr id="1039" name="Line 7"/>
            <p:cNvSpPr>
              <a:spLocks noChangeShapeType="1"/>
            </p:cNvSpPr>
            <p:nvPr/>
          </p:nvSpPr>
          <p:spPr bwMode="auto">
            <a:xfrm>
              <a:off x="0" y="360"/>
              <a:ext cx="688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0" name="Line 8"/>
            <p:cNvSpPr>
              <a:spLocks noChangeShapeType="1"/>
            </p:cNvSpPr>
            <p:nvPr/>
          </p:nvSpPr>
          <p:spPr bwMode="auto">
            <a:xfrm>
              <a:off x="1238" y="360"/>
              <a:ext cx="4953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0"/>
            <a:chExt cx="6240" cy="4323"/>
          </a:xfrm>
        </p:grpSpPr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81922" name="Imagem de bitmap" r:id="rId4" imgW="1057423" imgH="781159" progId="PBrush">
                <p:embed/>
              </p:oleObj>
            </a:graphicData>
          </a:graphic>
        </p:graphicFrame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757" y="216"/>
              <a:ext cx="550" cy="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800" b="1" dirty="0">
                  <a:solidFill>
                    <a:srgbClr val="000080"/>
                  </a:solidFill>
                  <a:latin typeface="Verdana" pitchFamily="34" charset="0"/>
                </a:rPr>
                <a:t>CQ</a:t>
              </a:r>
            </a:p>
          </p:txBody>
        </p:sp>
        <p:sp>
          <p:nvSpPr>
            <p:cNvPr id="1036" name="Text Box 10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AUTOMOBILÍSTICA LTDA.</a:t>
              </a:r>
            </a:p>
          </p:txBody>
        </p:sp>
        <p:sp>
          <p:nvSpPr>
            <p:cNvPr id="1037" name="Line 11"/>
            <p:cNvSpPr>
              <a:spLocks noChangeShapeType="1"/>
            </p:cNvSpPr>
            <p:nvPr/>
          </p:nvSpPr>
          <p:spPr bwMode="auto">
            <a:xfrm>
              <a:off x="142" y="339"/>
              <a:ext cx="567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8" name="Line 12"/>
            <p:cNvSpPr>
              <a:spLocks noChangeShapeType="1"/>
            </p:cNvSpPr>
            <p:nvPr/>
          </p:nvSpPr>
          <p:spPr bwMode="auto">
            <a:xfrm>
              <a:off x="1229" y="339"/>
              <a:ext cx="4916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graphicFrame>
          <p:nvGraphicFramePr>
            <p:cNvPr id="1027" name="Object 13"/>
            <p:cNvGraphicFramePr>
              <a:graphicFrameLocks noChangeAspect="1"/>
            </p:cNvGraphicFramePr>
            <p:nvPr/>
          </p:nvGraphicFramePr>
          <p:xfrm>
            <a:off x="5295" y="3504"/>
            <a:ext cx="704" cy="672"/>
          </p:xfrm>
          <a:graphic>
            <a:graphicData uri="http://schemas.openxmlformats.org/presentationml/2006/ole">
              <p:oleObj spid="_x0000_s81923" name="Photo Editor Photo" r:id="rId5" imgW="3161905" imgH="3790476" progId="">
                <p:embed/>
              </p:oleObj>
            </a:graphicData>
          </a:graphic>
        </p:graphicFrame>
      </p:grpSp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  <p:sp>
        <p:nvSpPr>
          <p:cNvPr id="1032" name="Text Box 4643"/>
          <p:cNvSpPr txBox="1">
            <a:spLocks noChangeArrowheads="1"/>
          </p:cNvSpPr>
          <p:nvPr/>
        </p:nvSpPr>
        <p:spPr bwMode="auto">
          <a:xfrm>
            <a:off x="8266113" y="19891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920552" y="59553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0066"/>
                </a:solidFill>
              </a:rPr>
              <a:t>PPAP + IMDS</a:t>
            </a:r>
            <a:endParaRPr lang="pt-BR" sz="4000" b="1" dirty="0">
              <a:solidFill>
                <a:srgbClr val="000066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03536" y="1628677"/>
            <a:ext cx="784887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2060"/>
                </a:solidFill>
              </a:rPr>
              <a:t>A cada 03 anos (ou antes, conforme apropriado) a Tecnocurva realiza analise dos </a:t>
            </a:r>
            <a:r>
              <a:rPr lang="pt-BR" sz="2000" dirty="0" err="1" smtClean="0">
                <a:solidFill>
                  <a:srgbClr val="002060"/>
                </a:solidFill>
              </a:rPr>
              <a:t>PPAP’s</a:t>
            </a:r>
            <a:r>
              <a:rPr lang="pt-BR" sz="2000" dirty="0" smtClean="0">
                <a:solidFill>
                  <a:srgbClr val="002060"/>
                </a:solidFill>
              </a:rPr>
              <a:t> podendo solicitar a re-emissão de PPAP ao fornecedor, levando em consideração o histórico de não conformidades, mudança de processo / planta, e outros aplicáveis (ver regras ver manual PPAP AIAG).</a:t>
            </a:r>
          </a:p>
          <a:p>
            <a:endParaRPr lang="pt-BR" sz="1000" dirty="0" smtClean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O fornecedor é responsável por manter toda a documentação de PPAP atualizada, a partir da ocorrência das situações que devem motivar a notificação e/ou re-submissão previstas no Manual AIAG PPAP – edição mais recente.</a:t>
            </a:r>
          </a:p>
          <a:p>
            <a:endParaRPr lang="pt-BR" sz="1000" dirty="0" smtClean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FF0000"/>
                </a:solidFill>
              </a:rPr>
              <a:t>Quando fornecedor não enviar amostra inicial (ou na sua resubmissão do PPAP) do componente, o PPAP estará automaticamente reprovado.</a:t>
            </a:r>
            <a:endParaRPr lang="pt-BR" sz="2000" dirty="0" smtClean="0">
              <a:solidFill>
                <a:srgbClr val="002060"/>
              </a:solidFill>
            </a:endParaRPr>
          </a:p>
          <a:p>
            <a:endParaRPr lang="pt-BR" sz="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0" y="571500"/>
            <a:ext cx="9828213" cy="0"/>
            <a:chOff x="0" y="360"/>
            <a:chExt cx="6191" cy="0"/>
          </a:xfrm>
        </p:grpSpPr>
        <p:sp>
          <p:nvSpPr>
            <p:cNvPr id="1039" name="Line 7"/>
            <p:cNvSpPr>
              <a:spLocks noChangeShapeType="1"/>
            </p:cNvSpPr>
            <p:nvPr/>
          </p:nvSpPr>
          <p:spPr bwMode="auto">
            <a:xfrm>
              <a:off x="0" y="360"/>
              <a:ext cx="688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0" name="Line 8"/>
            <p:cNvSpPr>
              <a:spLocks noChangeShapeType="1"/>
            </p:cNvSpPr>
            <p:nvPr/>
          </p:nvSpPr>
          <p:spPr bwMode="auto">
            <a:xfrm>
              <a:off x="1238" y="360"/>
              <a:ext cx="4953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0"/>
            <a:chExt cx="6240" cy="4323"/>
          </a:xfrm>
        </p:grpSpPr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88066" name="Imagem de bitmap" r:id="rId4" imgW="1057423" imgH="781159" progId="PBrush">
                <p:embed/>
              </p:oleObj>
            </a:graphicData>
          </a:graphic>
        </p:graphicFrame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757" y="216"/>
              <a:ext cx="550" cy="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800" b="1" dirty="0">
                  <a:solidFill>
                    <a:srgbClr val="000080"/>
                  </a:solidFill>
                  <a:latin typeface="Verdana" pitchFamily="34" charset="0"/>
                </a:rPr>
                <a:t>CQ</a:t>
              </a:r>
            </a:p>
          </p:txBody>
        </p:sp>
        <p:sp>
          <p:nvSpPr>
            <p:cNvPr id="1036" name="Text Box 10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AUTOMOBILÍSTICA LTDA.</a:t>
              </a:r>
            </a:p>
          </p:txBody>
        </p:sp>
        <p:sp>
          <p:nvSpPr>
            <p:cNvPr id="1037" name="Line 11"/>
            <p:cNvSpPr>
              <a:spLocks noChangeShapeType="1"/>
            </p:cNvSpPr>
            <p:nvPr/>
          </p:nvSpPr>
          <p:spPr bwMode="auto">
            <a:xfrm>
              <a:off x="142" y="339"/>
              <a:ext cx="567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8" name="Line 12"/>
            <p:cNvSpPr>
              <a:spLocks noChangeShapeType="1"/>
            </p:cNvSpPr>
            <p:nvPr/>
          </p:nvSpPr>
          <p:spPr bwMode="auto">
            <a:xfrm>
              <a:off x="1229" y="339"/>
              <a:ext cx="4916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graphicFrame>
          <p:nvGraphicFramePr>
            <p:cNvPr id="1027" name="Object 13"/>
            <p:cNvGraphicFramePr>
              <a:graphicFrameLocks noChangeAspect="1"/>
            </p:cNvGraphicFramePr>
            <p:nvPr/>
          </p:nvGraphicFramePr>
          <p:xfrm>
            <a:off x="5295" y="3504"/>
            <a:ext cx="704" cy="672"/>
          </p:xfrm>
          <a:graphic>
            <a:graphicData uri="http://schemas.openxmlformats.org/presentationml/2006/ole">
              <p:oleObj spid="_x0000_s88067" name="Photo Editor Photo" r:id="rId5" imgW="3161905" imgH="3790476" progId="">
                <p:embed/>
              </p:oleObj>
            </a:graphicData>
          </a:graphic>
        </p:graphicFrame>
      </p:grpSp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  <p:sp>
        <p:nvSpPr>
          <p:cNvPr id="1032" name="Text Box 4643"/>
          <p:cNvSpPr txBox="1">
            <a:spLocks noChangeArrowheads="1"/>
          </p:cNvSpPr>
          <p:nvPr/>
        </p:nvSpPr>
        <p:spPr bwMode="auto">
          <a:xfrm>
            <a:off x="8266113" y="19891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920552" y="59553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0066"/>
                </a:solidFill>
              </a:rPr>
              <a:t>PPAP REJEITADO</a:t>
            </a:r>
            <a:endParaRPr lang="pt-BR" sz="4000" b="1" dirty="0">
              <a:solidFill>
                <a:srgbClr val="000066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03536" y="1628677"/>
            <a:ext cx="784887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2060"/>
                </a:solidFill>
              </a:rPr>
              <a:t>Resubmissão automática de: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002060"/>
                </a:solidFill>
              </a:rPr>
              <a:t> Novas amostras;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002060"/>
                </a:solidFill>
              </a:rPr>
              <a:t> Documentação (relatórios de análise + relatório dimensional);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002060"/>
                </a:solidFill>
                <a:hlinkClick r:id="rId6"/>
              </a:rPr>
              <a:t> </a:t>
            </a:r>
            <a:r>
              <a:rPr lang="pt-BR" sz="2000" dirty="0" smtClean="0">
                <a:solidFill>
                  <a:srgbClr val="002060"/>
                </a:solidFill>
              </a:rPr>
              <a:t>Capa PSW.</a:t>
            </a:r>
            <a:endParaRPr lang="pt-BR" sz="2000" dirty="0" smtClean="0">
              <a:solidFill>
                <a:srgbClr val="002060"/>
              </a:solidFill>
            </a:endParaRPr>
          </a:p>
          <a:p>
            <a:r>
              <a:rPr lang="pt-BR" sz="2000" b="1" dirty="0" smtClean="0">
                <a:solidFill>
                  <a:srgbClr val="002060"/>
                </a:solidFill>
              </a:rPr>
              <a:t>Nota 1:</a:t>
            </a:r>
            <a:r>
              <a:rPr lang="pt-BR" sz="2000" dirty="0" smtClean="0">
                <a:solidFill>
                  <a:srgbClr val="002060"/>
                </a:solidFill>
              </a:rPr>
              <a:t> As amostras referente a suportes, para submissão devem acompanhar seus respectivos gabaritos de controle. </a:t>
            </a:r>
          </a:p>
          <a:p>
            <a:r>
              <a:rPr lang="pt-BR" sz="2000" b="1" dirty="0" smtClean="0">
                <a:solidFill>
                  <a:srgbClr val="002060"/>
                </a:solidFill>
              </a:rPr>
              <a:t>Nota 2:</a:t>
            </a:r>
            <a:r>
              <a:rPr lang="pt-BR" sz="2000" dirty="0" smtClean="0">
                <a:solidFill>
                  <a:srgbClr val="002060"/>
                </a:solidFill>
              </a:rPr>
              <a:t> Gabaritos de Controles e Ferramentais para o processo de análise obrigatoriamente devem ser acompanhados pelo seus respectivos projetos, relatórios dimensionais e devidamente identificados. </a:t>
            </a:r>
            <a:endParaRPr lang="pt-BR" sz="2000" b="1" dirty="0" smtClean="0">
              <a:solidFill>
                <a:srgbClr val="002060"/>
              </a:solidFill>
            </a:endParaRPr>
          </a:p>
          <a:p>
            <a:endParaRPr lang="pt-BR" sz="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0" y="571500"/>
            <a:ext cx="9828213" cy="0"/>
            <a:chOff x="0" y="360"/>
            <a:chExt cx="6191" cy="0"/>
          </a:xfrm>
        </p:grpSpPr>
        <p:sp>
          <p:nvSpPr>
            <p:cNvPr id="1039" name="Line 7"/>
            <p:cNvSpPr>
              <a:spLocks noChangeShapeType="1"/>
            </p:cNvSpPr>
            <p:nvPr/>
          </p:nvSpPr>
          <p:spPr bwMode="auto">
            <a:xfrm>
              <a:off x="0" y="360"/>
              <a:ext cx="688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" name="Line 8"/>
            <p:cNvSpPr>
              <a:spLocks noChangeShapeType="1"/>
            </p:cNvSpPr>
            <p:nvPr/>
          </p:nvSpPr>
          <p:spPr bwMode="auto">
            <a:xfrm>
              <a:off x="1238" y="360"/>
              <a:ext cx="4953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0"/>
            <a:chExt cx="6240" cy="4323"/>
          </a:xfrm>
        </p:grpSpPr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47106" name="Imagem de bitmap" r:id="rId4" imgW="1057423" imgH="781159" progId="PBrush">
                <p:embed/>
              </p:oleObj>
            </a:graphicData>
          </a:graphic>
        </p:graphicFrame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757" y="216"/>
              <a:ext cx="550" cy="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800" b="1" dirty="0">
                  <a:solidFill>
                    <a:srgbClr val="000080"/>
                  </a:solidFill>
                  <a:latin typeface="Verdana" pitchFamily="34" charset="0"/>
                </a:rPr>
                <a:t>CQ</a:t>
              </a:r>
            </a:p>
          </p:txBody>
        </p:sp>
        <p:sp>
          <p:nvSpPr>
            <p:cNvPr id="1036" name="Text Box 10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400" b="1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>
                  <a:solidFill>
                    <a:srgbClr val="FFFFFF"/>
                  </a:solidFill>
                  <a:latin typeface="Verdana" pitchFamily="34" charset="0"/>
                </a:rPr>
                <a:t>INDUSTRIA AUTOMOBILÍSTICA LTDA.</a:t>
              </a:r>
            </a:p>
          </p:txBody>
        </p:sp>
        <p:sp>
          <p:nvSpPr>
            <p:cNvPr id="1037" name="Line 11"/>
            <p:cNvSpPr>
              <a:spLocks noChangeShapeType="1"/>
            </p:cNvSpPr>
            <p:nvPr/>
          </p:nvSpPr>
          <p:spPr bwMode="auto">
            <a:xfrm>
              <a:off x="142" y="339"/>
              <a:ext cx="567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8" name="Line 12"/>
            <p:cNvSpPr>
              <a:spLocks noChangeShapeType="1"/>
            </p:cNvSpPr>
            <p:nvPr/>
          </p:nvSpPr>
          <p:spPr bwMode="auto">
            <a:xfrm>
              <a:off x="1229" y="339"/>
              <a:ext cx="4916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1027" name="Object 13"/>
            <p:cNvGraphicFramePr>
              <a:graphicFrameLocks noChangeAspect="1"/>
            </p:cNvGraphicFramePr>
            <p:nvPr/>
          </p:nvGraphicFramePr>
          <p:xfrm>
            <a:off x="5295" y="3504"/>
            <a:ext cx="704" cy="672"/>
          </p:xfrm>
          <a:graphic>
            <a:graphicData uri="http://schemas.openxmlformats.org/presentationml/2006/ole">
              <p:oleObj spid="_x0000_s47107" name="Photo Editor Photo" r:id="rId5" imgW="3161905" imgH="3790476" progId="">
                <p:embed/>
              </p:oleObj>
            </a:graphicData>
          </a:graphic>
        </p:graphicFrame>
      </p:grpSp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  <p:sp>
        <p:nvSpPr>
          <p:cNvPr id="1032" name="Text Box 4643"/>
          <p:cNvSpPr txBox="1">
            <a:spLocks noChangeArrowheads="1"/>
          </p:cNvSpPr>
          <p:nvPr/>
        </p:nvSpPr>
        <p:spPr bwMode="auto">
          <a:xfrm>
            <a:off x="8266113" y="19891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6" cstate="print"/>
          <a:srcRect b="3907"/>
          <a:stretch>
            <a:fillRect/>
          </a:stretch>
        </p:blipFill>
        <p:spPr bwMode="auto">
          <a:xfrm>
            <a:off x="776536" y="1700808"/>
            <a:ext cx="6120680" cy="445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ector de seta reta 16"/>
          <p:cNvCxnSpPr/>
          <p:nvPr/>
        </p:nvCxnSpPr>
        <p:spPr bwMode="auto">
          <a:xfrm flipH="1" flipV="1">
            <a:off x="2347888" y="1980332"/>
            <a:ext cx="576064" cy="288032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 bwMode="auto">
          <a:xfrm flipH="1" flipV="1">
            <a:off x="5660256" y="4729336"/>
            <a:ext cx="576064" cy="288032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632520" y="87493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0066"/>
                </a:solidFill>
              </a:rPr>
              <a:t>SITE: www.mdsystem.com</a:t>
            </a:r>
            <a:endParaRPr lang="pt-BR" b="1" dirty="0">
              <a:solidFill>
                <a:srgbClr val="000066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753200" y="77740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000066"/>
                </a:solidFill>
              </a:rPr>
              <a:t>TREINAMENTO:</a:t>
            </a:r>
            <a:r>
              <a:rPr lang="pt-BR" sz="1600" dirty="0" smtClean="0">
                <a:solidFill>
                  <a:srgbClr val="000066"/>
                </a:solidFill>
              </a:rPr>
              <a:t> IQA , INTERACTION PLEXUS, ETC.</a:t>
            </a:r>
            <a:endParaRPr lang="pt-BR" sz="16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3"/>
            <a:chExt cx="6240" cy="4323"/>
          </a:xfrm>
        </p:grpSpPr>
        <p:pic>
          <p:nvPicPr>
            <p:cNvPr id="7176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7171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77827" name="Imagem de bitmap" r:id="rId4" imgW="1057423" imgH="781159" progId="PBrush">
                <p:embed/>
              </p:oleObj>
            </a:graphicData>
          </a:graphic>
        </p:graphicFrame>
        <p:sp>
          <p:nvSpPr>
            <p:cNvPr id="7177" name="Text Box 8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 b="1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>
                  <a:solidFill>
                    <a:srgbClr val="FFFFFF"/>
                  </a:solidFill>
                  <a:latin typeface="Verdana" pitchFamily="34" charset="0"/>
                </a:rPr>
                <a:t>INDUSTRIA DE PEÇAS AUTOMOBILÍSTICA LTDA.</a:t>
              </a:r>
            </a:p>
          </p:txBody>
        </p:sp>
      </p:grpSp>
      <p:sp>
        <p:nvSpPr>
          <p:cNvPr id="7173" name="Retângulo 2"/>
          <p:cNvSpPr>
            <a:spLocks noChangeArrowheads="1"/>
          </p:cNvSpPr>
          <p:nvPr/>
        </p:nvSpPr>
        <p:spPr bwMode="auto">
          <a:xfrm>
            <a:off x="165224" y="2755528"/>
            <a:ext cx="954030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pt-BR" sz="3400" b="1" dirty="0" smtClean="0">
                <a:solidFill>
                  <a:srgbClr val="000066"/>
                </a:solidFill>
              </a:rPr>
              <a:t>CERTIFICADOS</a:t>
            </a:r>
            <a:endParaRPr lang="pt-BR" sz="3400" b="1" dirty="0"/>
          </a:p>
        </p:txBody>
      </p:sp>
      <p:graphicFrame>
        <p:nvGraphicFramePr>
          <p:cNvPr id="7170" name="Object 11"/>
          <p:cNvGraphicFramePr>
            <a:graphicFrameLocks noChangeAspect="1"/>
          </p:cNvGraphicFramePr>
          <p:nvPr/>
        </p:nvGraphicFramePr>
        <p:xfrm>
          <a:off x="8405813" y="5557838"/>
          <a:ext cx="1117600" cy="1066800"/>
        </p:xfrm>
        <a:graphic>
          <a:graphicData uri="http://schemas.openxmlformats.org/presentationml/2006/ole">
            <p:oleObj spid="_x0000_s77826" name="Photo Editor Photo" r:id="rId5" imgW="3161905" imgH="3790476" progId="">
              <p:embed/>
            </p:oleObj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950" y="1700808"/>
            <a:ext cx="9798050" cy="496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pt-BR" sz="3000" dirty="0">
                <a:solidFill>
                  <a:srgbClr val="FF0000"/>
                </a:solidFill>
                <a:latin typeface="Microsoft Himalaya" pitchFamily="2" charset="0"/>
              </a:rPr>
              <a:t>	</a:t>
            </a:r>
            <a:endParaRPr lang="pt-BR" sz="3200" u="sng" dirty="0">
              <a:latin typeface="Microsoft Himalaya" pitchFamily="2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1951038" y="538163"/>
            <a:ext cx="780415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225425" y="538163"/>
            <a:ext cx="900113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201738" y="342900"/>
            <a:ext cx="873125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pt-BR" sz="1800" b="1" dirty="0">
                <a:solidFill>
                  <a:srgbClr val="000080"/>
                </a:solidFill>
                <a:latin typeface="Verdana" pitchFamily="34" charset="0"/>
              </a:rPr>
              <a:t>CQ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3"/>
            <a:chExt cx="6240" cy="4323"/>
          </a:xfrm>
        </p:grpSpPr>
        <p:pic>
          <p:nvPicPr>
            <p:cNvPr id="8210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8195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32771" name="Imagem de bitmap" r:id="rId4" imgW="1057423" imgH="781159" progId="PBrush">
                <p:embed/>
              </p:oleObj>
            </a:graphicData>
          </a:graphic>
        </p:graphicFrame>
        <p:sp>
          <p:nvSpPr>
            <p:cNvPr id="8211" name="Text Box 8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 b="1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>
                  <a:solidFill>
                    <a:srgbClr val="FFFFFF"/>
                  </a:solidFill>
                  <a:latin typeface="Verdana" pitchFamily="34" charset="0"/>
                </a:rPr>
                <a:t>INDUSTRIA DE PEÇAS AUTOMOBILÍSTICA LTDA.</a:t>
              </a:r>
            </a:p>
          </p:txBody>
        </p:sp>
      </p:grpSp>
      <p:graphicFrame>
        <p:nvGraphicFramePr>
          <p:cNvPr id="8194" name="Object 11"/>
          <p:cNvGraphicFramePr>
            <a:graphicFrameLocks noChangeAspect="1"/>
          </p:cNvGraphicFramePr>
          <p:nvPr/>
        </p:nvGraphicFramePr>
        <p:xfrm>
          <a:off x="8405813" y="5557838"/>
          <a:ext cx="1117600" cy="1066800"/>
        </p:xfrm>
        <a:graphic>
          <a:graphicData uri="http://schemas.openxmlformats.org/presentationml/2006/ole">
            <p:oleObj spid="_x0000_s32770" name="Photo Editor Photo" r:id="rId5" imgW="3161905" imgH="3790476" progId="">
              <p:embed/>
            </p:oleObj>
          </a:graphicData>
        </a:graphic>
      </p:graphicFrame>
      <p:pic>
        <p:nvPicPr>
          <p:cNvPr id="8198" name="Picture 11" descr="C:\Users\v.batista\Desktop\qualidade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69350" y="115888"/>
            <a:ext cx="9350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21"/>
          <p:cNvGrpSpPr>
            <a:grpSpLocks/>
          </p:cNvGrpSpPr>
          <p:nvPr/>
        </p:nvGrpSpPr>
        <p:grpSpPr bwMode="auto">
          <a:xfrm>
            <a:off x="5961112" y="1052736"/>
            <a:ext cx="3719065" cy="4536504"/>
            <a:chOff x="4279900" y="139700"/>
            <a:chExt cx="4762500" cy="5918200"/>
          </a:xfrm>
        </p:grpSpPr>
        <p:cxnSp>
          <p:nvCxnSpPr>
            <p:cNvPr id="14" name="Conector reto 13"/>
            <p:cNvCxnSpPr/>
            <p:nvPr/>
          </p:nvCxnSpPr>
          <p:spPr>
            <a:xfrm rot="5400000">
              <a:off x="4248269" y="944040"/>
              <a:ext cx="136816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03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 l="28937" t="11296" r="28822" b="18716"/>
            <a:stretch>
              <a:fillRect/>
            </a:stretch>
          </p:blipFill>
          <p:spPr bwMode="auto">
            <a:xfrm>
              <a:off x="4279900" y="139700"/>
              <a:ext cx="4762500" cy="5918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" name="Retângulo de cantos arredondados 15"/>
            <p:cNvSpPr/>
            <p:nvPr/>
          </p:nvSpPr>
          <p:spPr>
            <a:xfrm>
              <a:off x="4283927" y="163357"/>
              <a:ext cx="902157" cy="50271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8" name="Retângulo de cantos arredondados 17"/>
            <p:cNvSpPr/>
            <p:nvPr/>
          </p:nvSpPr>
          <p:spPr>
            <a:xfrm>
              <a:off x="4475232" y="1210181"/>
              <a:ext cx="430941" cy="27796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9" name="Retângulo de cantos arredondados 18"/>
            <p:cNvSpPr/>
            <p:nvPr/>
          </p:nvSpPr>
          <p:spPr>
            <a:xfrm>
              <a:off x="5566681" y="1210181"/>
              <a:ext cx="432955" cy="27796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0" name="Retângulo de cantos arredondados 19"/>
            <p:cNvSpPr/>
            <p:nvPr/>
          </p:nvSpPr>
          <p:spPr>
            <a:xfrm>
              <a:off x="7254197" y="5182590"/>
              <a:ext cx="1582801" cy="6387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" name="Retângulo de cantos arredondados 20"/>
            <p:cNvSpPr/>
            <p:nvPr/>
          </p:nvSpPr>
          <p:spPr>
            <a:xfrm flipV="1">
              <a:off x="8257040" y="717326"/>
              <a:ext cx="430941" cy="14391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7" name="Retângulo de cantos arredondados 16"/>
            <p:cNvSpPr/>
            <p:nvPr/>
          </p:nvSpPr>
          <p:spPr>
            <a:xfrm>
              <a:off x="5220317" y="388099"/>
              <a:ext cx="3735493" cy="23262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28464" y="980728"/>
            <a:ext cx="5832648" cy="468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pt-BR" sz="3000" dirty="0">
                <a:solidFill>
                  <a:srgbClr val="FF0000"/>
                </a:solidFill>
                <a:latin typeface="Microsoft Himalaya" pitchFamily="2" charset="0"/>
              </a:rPr>
              <a:t>	</a:t>
            </a:r>
            <a:r>
              <a:rPr lang="pt-BR" sz="4400" dirty="0">
                <a:solidFill>
                  <a:srgbClr val="FF0000"/>
                </a:solidFill>
                <a:latin typeface="Microsoft Himalaya" pitchFamily="2" charset="0"/>
              </a:rPr>
              <a:t>Necessitamos de Certificado para: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srgbClr val="002060"/>
                </a:solidFill>
                <a:latin typeface="Microsoft Himalaya" pitchFamily="2" charset="0"/>
              </a:rPr>
              <a:t>Matéria Prima</a:t>
            </a:r>
            <a:endParaRPr lang="pt-BR" sz="3200" dirty="0">
              <a:solidFill>
                <a:srgbClr val="002060"/>
              </a:solidFill>
              <a:latin typeface="Microsoft Himalaya" pitchFamily="2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srgbClr val="002060"/>
                </a:solidFill>
                <a:latin typeface="Microsoft Himalaya" pitchFamily="2" charset="0"/>
              </a:rPr>
              <a:t>Beneficiamento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srgbClr val="002060"/>
                </a:solidFill>
                <a:latin typeface="Microsoft Himalaya" pitchFamily="2" charset="0"/>
              </a:rPr>
              <a:t>Componentes </a:t>
            </a:r>
            <a:r>
              <a:rPr lang="pt-BR" sz="3200" dirty="0" smtClean="0">
                <a:solidFill>
                  <a:srgbClr val="FF0000"/>
                </a:solidFill>
                <a:latin typeface="Microsoft Himalaya" pitchFamily="2" charset="0"/>
              </a:rPr>
              <a:t>*</a:t>
            </a:r>
            <a:endParaRPr lang="pt-BR" sz="3200" i="1" dirty="0" smtClean="0">
              <a:solidFill>
                <a:srgbClr val="FF0000"/>
              </a:solidFill>
              <a:latin typeface="Microsoft Himalaya" pitchFamily="2" charset="0"/>
            </a:endParaRPr>
          </a:p>
          <a:p>
            <a:pPr marL="800100" lvl="1" indent="-342900">
              <a:spcBef>
                <a:spcPct val="20000"/>
              </a:spcBef>
            </a:pPr>
            <a:r>
              <a:rPr lang="pt-BR" sz="3200" dirty="0" smtClean="0">
                <a:solidFill>
                  <a:srgbClr val="002060"/>
                </a:solidFill>
                <a:latin typeface="Microsoft Himalaya" pitchFamily="2" charset="0"/>
              </a:rPr>
              <a:t>     Todos certificados devem ser enviados eletronicamente ao endereço: </a:t>
            </a:r>
          </a:p>
          <a:p>
            <a:pPr marL="800100" lvl="1" indent="-342900">
              <a:spcBef>
                <a:spcPct val="20000"/>
              </a:spcBef>
            </a:pPr>
            <a:r>
              <a:rPr lang="pt-BR" sz="3200" dirty="0" smtClean="0">
                <a:latin typeface="Microsoft Himalaya" pitchFamily="2" charset="0"/>
              </a:rPr>
              <a:t>     recebimento@tecnocurva.com.br</a:t>
            </a:r>
          </a:p>
          <a:p>
            <a:pPr marL="800100" lvl="1" indent="-342900">
              <a:spcBef>
                <a:spcPct val="20000"/>
              </a:spcBef>
            </a:pPr>
            <a:r>
              <a:rPr lang="pt-BR" sz="3200" i="1" dirty="0" smtClean="0">
                <a:solidFill>
                  <a:srgbClr val="FF0000"/>
                </a:solidFill>
                <a:latin typeface="Microsoft Himalaya" pitchFamily="2" charset="0"/>
              </a:rPr>
              <a:t>* Quando solicitado pela Tecnocurva</a:t>
            </a:r>
            <a:endParaRPr lang="pt-BR" sz="3200" dirty="0" smtClean="0">
              <a:solidFill>
                <a:srgbClr val="FF0000"/>
              </a:solidFill>
              <a:latin typeface="Microsoft Himalaya" pitchFamily="2" charset="0"/>
            </a:endParaRPr>
          </a:p>
          <a:p>
            <a:pPr marL="800100" lvl="1" indent="-342900">
              <a:spcBef>
                <a:spcPct val="20000"/>
              </a:spcBef>
            </a:pPr>
            <a:endParaRPr lang="pt-BR" sz="3200" dirty="0" smtClean="0">
              <a:solidFill>
                <a:srgbClr val="0070C0"/>
              </a:solidFill>
              <a:latin typeface="Microsoft Himalaya" pitchFamily="2" charset="0"/>
            </a:endParaRPr>
          </a:p>
          <a:p>
            <a:pPr marL="800100" lvl="1" indent="-342900">
              <a:spcBef>
                <a:spcPct val="20000"/>
              </a:spcBef>
            </a:pPr>
            <a:endParaRPr lang="pt-BR" sz="3200" dirty="0" smtClean="0">
              <a:latin typeface="Microsoft Himalaya" pitchFamily="2" charset="0"/>
            </a:endParaRPr>
          </a:p>
          <a:p>
            <a:pPr marL="800100" lvl="1" indent="-342900">
              <a:spcBef>
                <a:spcPct val="20000"/>
              </a:spcBef>
            </a:pPr>
            <a:endParaRPr lang="pt-BR" sz="3200" dirty="0" smtClean="0">
              <a:latin typeface="Microsoft Himalaya" pitchFamily="2" charset="0"/>
            </a:endParaRPr>
          </a:p>
        </p:txBody>
      </p:sp>
      <p:sp>
        <p:nvSpPr>
          <p:cNvPr id="8201" name="CaixaDeTexto 10"/>
          <p:cNvSpPr txBox="1">
            <a:spLocks noChangeArrowheads="1"/>
          </p:cNvSpPr>
          <p:nvPr/>
        </p:nvSpPr>
        <p:spPr bwMode="auto">
          <a:xfrm>
            <a:off x="5931521" y="996950"/>
            <a:ext cx="3774007" cy="4778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500" dirty="0"/>
              <a:t>Certificados de Qualidade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1951038" y="538163"/>
            <a:ext cx="68040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225425" y="538163"/>
            <a:ext cx="900113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1201738" y="342900"/>
            <a:ext cx="873125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pt-BR" sz="1800" b="1" dirty="0">
                <a:solidFill>
                  <a:srgbClr val="000080"/>
                </a:solidFill>
                <a:latin typeface="Verdana" pitchFamily="34" charset="0"/>
              </a:rPr>
              <a:t>CQ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utoUpdateAnimBg="0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0" y="571500"/>
            <a:ext cx="9828213" cy="0"/>
            <a:chOff x="0" y="360"/>
            <a:chExt cx="6191" cy="0"/>
          </a:xfrm>
        </p:grpSpPr>
        <p:sp>
          <p:nvSpPr>
            <p:cNvPr id="1039" name="Line 7"/>
            <p:cNvSpPr>
              <a:spLocks noChangeShapeType="1"/>
            </p:cNvSpPr>
            <p:nvPr/>
          </p:nvSpPr>
          <p:spPr bwMode="auto">
            <a:xfrm>
              <a:off x="0" y="360"/>
              <a:ext cx="688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0" name="Line 8"/>
            <p:cNvSpPr>
              <a:spLocks noChangeShapeType="1"/>
            </p:cNvSpPr>
            <p:nvPr/>
          </p:nvSpPr>
          <p:spPr bwMode="auto">
            <a:xfrm>
              <a:off x="1238" y="360"/>
              <a:ext cx="4953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0"/>
            <a:chExt cx="6240" cy="4323"/>
          </a:xfrm>
        </p:grpSpPr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94210" name="Imagem de bitmap" r:id="rId4" imgW="1057423" imgH="781159" progId="PBrush">
                <p:embed/>
              </p:oleObj>
            </a:graphicData>
          </a:graphic>
        </p:graphicFrame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757" y="216"/>
              <a:ext cx="550" cy="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800" b="1" dirty="0">
                  <a:solidFill>
                    <a:srgbClr val="000080"/>
                  </a:solidFill>
                  <a:latin typeface="Verdana" pitchFamily="34" charset="0"/>
                </a:rPr>
                <a:t>CQ</a:t>
              </a:r>
            </a:p>
          </p:txBody>
        </p:sp>
        <p:sp>
          <p:nvSpPr>
            <p:cNvPr id="1036" name="Text Box 10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AUTOMOBILÍSTICA LTDA.</a:t>
              </a:r>
            </a:p>
          </p:txBody>
        </p:sp>
        <p:sp>
          <p:nvSpPr>
            <p:cNvPr id="1037" name="Line 11"/>
            <p:cNvSpPr>
              <a:spLocks noChangeShapeType="1"/>
            </p:cNvSpPr>
            <p:nvPr/>
          </p:nvSpPr>
          <p:spPr bwMode="auto">
            <a:xfrm>
              <a:off x="142" y="339"/>
              <a:ext cx="567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8" name="Line 12"/>
            <p:cNvSpPr>
              <a:spLocks noChangeShapeType="1"/>
            </p:cNvSpPr>
            <p:nvPr/>
          </p:nvSpPr>
          <p:spPr bwMode="auto">
            <a:xfrm>
              <a:off x="1229" y="339"/>
              <a:ext cx="4916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graphicFrame>
          <p:nvGraphicFramePr>
            <p:cNvPr id="1027" name="Object 13"/>
            <p:cNvGraphicFramePr>
              <a:graphicFrameLocks noChangeAspect="1"/>
            </p:cNvGraphicFramePr>
            <p:nvPr/>
          </p:nvGraphicFramePr>
          <p:xfrm>
            <a:off x="5295" y="3504"/>
            <a:ext cx="704" cy="672"/>
          </p:xfrm>
          <a:graphic>
            <a:graphicData uri="http://schemas.openxmlformats.org/presentationml/2006/ole">
              <p:oleObj spid="_x0000_s94211" name="Photo Editor Photo" r:id="rId5" imgW="3161905" imgH="3790476" progId="">
                <p:embed/>
              </p:oleObj>
            </a:graphicData>
          </a:graphic>
        </p:graphicFrame>
      </p:grpSp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  <p:sp>
        <p:nvSpPr>
          <p:cNvPr id="1032" name="Text Box 4643"/>
          <p:cNvSpPr txBox="1">
            <a:spLocks noChangeArrowheads="1"/>
          </p:cNvSpPr>
          <p:nvPr/>
        </p:nvSpPr>
        <p:spPr bwMode="auto">
          <a:xfrm>
            <a:off x="8266113" y="19891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dirty="0"/>
          </a:p>
        </p:txBody>
      </p:sp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632520" y="1052737"/>
          <a:ext cx="8856983" cy="40434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97069"/>
                <a:gridCol w="2375667"/>
                <a:gridCol w="4684247"/>
              </a:tblGrid>
              <a:tr h="379268"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Calibri" pitchFamily="34" charset="0"/>
                        </a:rPr>
                        <a:t>CONTATOS</a:t>
                      </a:r>
                      <a:endParaRPr lang="pt-BR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5799"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 smtClean="0">
                          <a:solidFill>
                            <a:srgbClr val="000066"/>
                          </a:solidFill>
                          <a:latin typeface="Calibri" pitchFamily="34" charset="0"/>
                        </a:rPr>
                        <a:t>PROCESSO</a:t>
                      </a:r>
                      <a:endParaRPr lang="pt-BR" b="1" i="0" dirty="0">
                        <a:solidFill>
                          <a:srgbClr val="000066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 smtClean="0">
                          <a:solidFill>
                            <a:srgbClr val="000066"/>
                          </a:solidFill>
                          <a:latin typeface="Calibri" pitchFamily="34" charset="0"/>
                        </a:rPr>
                        <a:t>NOME</a:t>
                      </a:r>
                      <a:endParaRPr lang="pt-BR" b="1" i="0" dirty="0">
                        <a:solidFill>
                          <a:srgbClr val="000066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 smtClean="0">
                          <a:solidFill>
                            <a:srgbClr val="000066"/>
                          </a:solidFill>
                          <a:latin typeface="Calibri" pitchFamily="34" charset="0"/>
                        </a:rPr>
                        <a:t>E-MAIL</a:t>
                      </a:r>
                      <a:endParaRPr lang="pt-BR" b="1" i="0" dirty="0">
                        <a:solidFill>
                          <a:srgbClr val="000066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1476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Calibri" pitchFamily="34" charset="0"/>
                        </a:rPr>
                        <a:t>QUALIDADE</a:t>
                      </a:r>
                      <a:endParaRPr lang="pt-BR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Calibri" pitchFamily="34" charset="0"/>
                        </a:rPr>
                        <a:t>ROGER</a:t>
                      </a:r>
                      <a:r>
                        <a:rPr lang="pt-BR" sz="1400" b="1" baseline="0" dirty="0" smtClean="0">
                          <a:latin typeface="Calibri" pitchFamily="34" charset="0"/>
                        </a:rPr>
                        <a:t> FRISTACHI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Cambria" pitchFamily="18" charset="0"/>
                        </a:rPr>
                        <a:t>r.inocencio@tecnocurva.com.br</a:t>
                      </a:r>
                      <a:endParaRPr lang="pt-BR" sz="14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851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latin typeface="Calibri" pitchFamily="34" charset="0"/>
                        </a:rPr>
                        <a:t>QUALIDADE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Calibri" pitchFamily="34" charset="0"/>
                        </a:rPr>
                        <a:t>FERNANDO DIAS</a:t>
                      </a:r>
                      <a:endParaRPr lang="pt-BR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smtClean="0">
                          <a:latin typeface="Cambria" pitchFamily="18" charset="0"/>
                        </a:rPr>
                        <a:t>f.dias@tecnocurva.com.br</a:t>
                      </a:r>
                      <a:endParaRPr lang="pt-BR" sz="14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33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latin typeface="Calibri" pitchFamily="34" charset="0"/>
                        </a:rPr>
                        <a:t>QUALIDADE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Calibri" pitchFamily="34" charset="0"/>
                        </a:rPr>
                        <a:t>ROSEMEIRE DAINEZI</a:t>
                      </a:r>
                      <a:endParaRPr lang="pt-BR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smtClean="0">
                          <a:latin typeface="Cambria" pitchFamily="18" charset="0"/>
                        </a:rPr>
                        <a:t>r.dainezi@tecnocurva.com.br</a:t>
                      </a:r>
                      <a:endParaRPr lang="pt-BR" sz="14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26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latin typeface="Calibri" pitchFamily="34" charset="0"/>
                        </a:rPr>
                        <a:t>QUALIDADE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Calibri" pitchFamily="34" charset="0"/>
                        </a:rPr>
                        <a:t>JOZILMAR DAVID</a:t>
                      </a:r>
                      <a:endParaRPr lang="pt-BR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Cambria" pitchFamily="18" charset="0"/>
                        </a:rPr>
                        <a:t>j.david@tecnocurva.com.br</a:t>
                      </a:r>
                      <a:endParaRPr lang="pt-BR" sz="14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45966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Calibri" pitchFamily="34" charset="0"/>
                        </a:rPr>
                        <a:t>COMPRAS</a:t>
                      </a:r>
                      <a:endParaRPr lang="pt-BR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Calibri" pitchFamily="34" charset="0"/>
                        </a:rPr>
                        <a:t>RICARDO GOLIN</a:t>
                      </a:r>
                      <a:endParaRPr lang="pt-BR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Cambria" pitchFamily="18" charset="0"/>
                        </a:rPr>
                        <a:t>ricardo@tecnocurva.com.br</a:t>
                      </a:r>
                      <a:endParaRPr lang="pt-BR" sz="14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3337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Calibri" pitchFamily="34" charset="0"/>
                        </a:rPr>
                        <a:t>COMPRAS</a:t>
                      </a:r>
                      <a:endParaRPr lang="pt-BR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Calibri" pitchFamily="34" charset="0"/>
                        </a:rPr>
                        <a:t>EDSON LOPES</a:t>
                      </a:r>
                      <a:endParaRPr lang="pt-BR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Cambria" pitchFamily="18" charset="0"/>
                        </a:rPr>
                        <a:t>e.lopes@tecnocurva.com.br</a:t>
                      </a:r>
                      <a:endParaRPr lang="pt-BR" sz="14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160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latin typeface="Calibri" pitchFamily="34" charset="0"/>
                        </a:rPr>
                        <a:t>COMPRAS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Calibri" pitchFamily="34" charset="0"/>
                        </a:rPr>
                        <a:t>FABIANA REIS</a:t>
                      </a:r>
                      <a:endParaRPr lang="pt-BR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Cambria" pitchFamily="18" charset="0"/>
                        </a:rPr>
                        <a:t>f.reis@tecnocurva.com.br</a:t>
                      </a:r>
                      <a:endParaRPr lang="pt-BR" sz="14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61475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Calibri" pitchFamily="34" charset="0"/>
                        </a:rPr>
                        <a:t>PCP</a:t>
                      </a:r>
                      <a:endParaRPr lang="pt-BR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Calibri" pitchFamily="34" charset="0"/>
                        </a:rPr>
                        <a:t>DÉBORA MARQUES</a:t>
                      </a:r>
                      <a:endParaRPr lang="pt-BR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Cambria" pitchFamily="18" charset="0"/>
                        </a:rPr>
                        <a:t>d.marques@tecnocurva.com.br</a:t>
                      </a:r>
                      <a:endParaRPr lang="pt-BR" sz="14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55543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Calibri" pitchFamily="34" charset="0"/>
                        </a:rPr>
                        <a:t>PCP</a:t>
                      </a:r>
                      <a:endParaRPr lang="pt-BR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Calibri" pitchFamily="34" charset="0"/>
                        </a:rPr>
                        <a:t>MARCELO TONETTI</a:t>
                      </a:r>
                      <a:endParaRPr lang="pt-BR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Cambria" pitchFamily="18" charset="0"/>
                        </a:rPr>
                        <a:t>marcelo.tonetti@tecnocurva.com.br</a:t>
                      </a:r>
                      <a:endParaRPr lang="pt-BR" sz="14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3"/>
            <a:chExt cx="6240" cy="4323"/>
          </a:xfrm>
        </p:grpSpPr>
        <p:pic>
          <p:nvPicPr>
            <p:cNvPr id="7176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7171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76803" name="Imagem de bitmap" r:id="rId4" imgW="1057423" imgH="781159" progId="PBrush">
                <p:embed/>
              </p:oleObj>
            </a:graphicData>
          </a:graphic>
        </p:graphicFrame>
        <p:sp>
          <p:nvSpPr>
            <p:cNvPr id="7177" name="Text Box 8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 b="1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>
                  <a:solidFill>
                    <a:srgbClr val="FFFFFF"/>
                  </a:solidFill>
                  <a:latin typeface="Verdana" pitchFamily="34" charset="0"/>
                </a:rPr>
                <a:t>INDUSTRIA DE PEÇAS AUTOMOBILÍSTICA LTDA.</a:t>
              </a:r>
            </a:p>
          </p:txBody>
        </p:sp>
      </p:grpSp>
      <p:sp>
        <p:nvSpPr>
          <p:cNvPr id="7173" name="Retângulo 2"/>
          <p:cNvSpPr>
            <a:spLocks noChangeArrowheads="1"/>
          </p:cNvSpPr>
          <p:nvPr/>
        </p:nvSpPr>
        <p:spPr bwMode="auto">
          <a:xfrm>
            <a:off x="165224" y="2755528"/>
            <a:ext cx="954030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pt-BR" sz="3400" b="1" dirty="0" smtClean="0">
                <a:solidFill>
                  <a:srgbClr val="000066"/>
                </a:solidFill>
              </a:rPr>
              <a:t>FIM</a:t>
            </a:r>
            <a:endParaRPr lang="pt-BR" sz="3400" b="1" dirty="0"/>
          </a:p>
        </p:txBody>
      </p:sp>
      <p:graphicFrame>
        <p:nvGraphicFramePr>
          <p:cNvPr id="7170" name="Object 11"/>
          <p:cNvGraphicFramePr>
            <a:graphicFrameLocks noChangeAspect="1"/>
          </p:cNvGraphicFramePr>
          <p:nvPr/>
        </p:nvGraphicFramePr>
        <p:xfrm>
          <a:off x="8405813" y="5557838"/>
          <a:ext cx="1117600" cy="1066800"/>
        </p:xfrm>
        <a:graphic>
          <a:graphicData uri="http://schemas.openxmlformats.org/presentationml/2006/ole">
            <p:oleObj spid="_x0000_s76802" name="Photo Editor Photo" r:id="rId5" imgW="3161905" imgH="3790476" progId="">
              <p:embed/>
            </p:oleObj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950" y="1700808"/>
            <a:ext cx="9798050" cy="496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pt-BR" sz="3000" dirty="0">
                <a:solidFill>
                  <a:srgbClr val="FF0000"/>
                </a:solidFill>
                <a:latin typeface="Microsoft Himalaya" pitchFamily="2" charset="0"/>
              </a:rPr>
              <a:t>	</a:t>
            </a:r>
            <a:endParaRPr lang="pt-BR" sz="3200" u="sng" dirty="0">
              <a:latin typeface="Microsoft Himalaya" pitchFamily="2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1951038" y="538163"/>
            <a:ext cx="780415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225425" y="538163"/>
            <a:ext cx="900113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201738" y="342900"/>
            <a:ext cx="873125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pt-BR" sz="1800" b="1" dirty="0">
                <a:solidFill>
                  <a:srgbClr val="000080"/>
                </a:solidFill>
                <a:latin typeface="Verdana" pitchFamily="34" charset="0"/>
              </a:rPr>
              <a:t>CQ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3"/>
            <a:chExt cx="6240" cy="4323"/>
          </a:xfrm>
        </p:grpSpPr>
        <p:pic>
          <p:nvPicPr>
            <p:cNvPr id="7176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7171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61443" name="Imagem de bitmap" r:id="rId4" imgW="1057423" imgH="781159" progId="PBrush">
                <p:embed/>
              </p:oleObj>
            </a:graphicData>
          </a:graphic>
        </p:graphicFrame>
        <p:sp>
          <p:nvSpPr>
            <p:cNvPr id="7177" name="Text Box 8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DE PEÇAS AUTOMOBILÍSTICA LTDA.</a:t>
              </a:r>
            </a:p>
          </p:txBody>
        </p:sp>
      </p:grpSp>
      <p:sp>
        <p:nvSpPr>
          <p:cNvPr id="7173" name="Retângulo 2"/>
          <p:cNvSpPr>
            <a:spLocks noChangeArrowheads="1"/>
          </p:cNvSpPr>
          <p:nvPr/>
        </p:nvSpPr>
        <p:spPr bwMode="auto">
          <a:xfrm>
            <a:off x="165224" y="611977"/>
            <a:ext cx="9540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pt-BR" sz="3200" b="1" dirty="0" smtClean="0">
                <a:solidFill>
                  <a:srgbClr val="000066"/>
                </a:solidFill>
              </a:rPr>
              <a:t>MANUAL DE GESTÃO DE FORNECEDORES </a:t>
            </a:r>
            <a:endParaRPr lang="pt-BR" sz="3200" b="1" dirty="0"/>
          </a:p>
        </p:txBody>
      </p:sp>
      <p:graphicFrame>
        <p:nvGraphicFramePr>
          <p:cNvPr id="7170" name="Object 11"/>
          <p:cNvGraphicFramePr>
            <a:graphicFrameLocks noChangeAspect="1"/>
          </p:cNvGraphicFramePr>
          <p:nvPr/>
        </p:nvGraphicFramePr>
        <p:xfrm>
          <a:off x="8405813" y="5557838"/>
          <a:ext cx="1117600" cy="1066800"/>
        </p:xfrm>
        <a:graphic>
          <a:graphicData uri="http://schemas.openxmlformats.org/presentationml/2006/ole">
            <p:oleObj spid="_x0000_s61442" name="Photo Editor Photo" r:id="rId5" imgW="3161905" imgH="3790476" progId="">
              <p:embed/>
            </p:oleObj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950" y="1700808"/>
            <a:ext cx="9798050" cy="496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pt-BR" sz="3000" dirty="0">
                <a:solidFill>
                  <a:srgbClr val="FF0000"/>
                </a:solidFill>
                <a:latin typeface="Microsoft Himalaya" pitchFamily="2" charset="0"/>
              </a:rPr>
              <a:t>	</a:t>
            </a:r>
            <a:endParaRPr lang="pt-BR" sz="3200" u="sng" dirty="0">
              <a:latin typeface="Microsoft Himalaya" pitchFamily="2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1951038" y="538163"/>
            <a:ext cx="780415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225425" y="538163"/>
            <a:ext cx="900113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201738" y="342900"/>
            <a:ext cx="873125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pt-BR" sz="1800" b="1" dirty="0">
                <a:solidFill>
                  <a:srgbClr val="000080"/>
                </a:solidFill>
                <a:latin typeface="Verdana" pitchFamily="34" charset="0"/>
              </a:rPr>
              <a:t>CQ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  <p:sp>
        <p:nvSpPr>
          <p:cNvPr id="13" name="Retângulo 2"/>
          <p:cNvSpPr>
            <a:spLocks noChangeArrowheads="1"/>
          </p:cNvSpPr>
          <p:nvPr/>
        </p:nvSpPr>
        <p:spPr bwMode="auto">
          <a:xfrm>
            <a:off x="165224" y="1641376"/>
            <a:ext cx="9540304" cy="323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</a:rPr>
              <a:t>INTRODUÇÃO:</a:t>
            </a:r>
          </a:p>
          <a:p>
            <a:endParaRPr lang="pt-BR" sz="900" b="1" dirty="0" smtClean="0">
              <a:solidFill>
                <a:srgbClr val="002060"/>
              </a:solidFill>
            </a:endParaRPr>
          </a:p>
          <a:p>
            <a:r>
              <a:rPr lang="pt-BR" sz="1800" dirty="0" smtClean="0">
                <a:solidFill>
                  <a:srgbClr val="002060"/>
                </a:solidFill>
              </a:rPr>
              <a:t>Em atendimento a Política do Sistema de Gestão Integrada, que define que a Tecnocurva deve “Estabelecer relações comerciais claras, objetivas, e duradouras”, faz-se necessária uma série de ações combinadas, a saber:</a:t>
            </a:r>
          </a:p>
          <a:p>
            <a:pPr lvl="0"/>
            <a:r>
              <a:rPr lang="pt-BR" sz="1800" dirty="0" smtClean="0">
                <a:solidFill>
                  <a:srgbClr val="002060"/>
                </a:solidFill>
              </a:rPr>
              <a:t>Avaliação e seleção de Fornecedores que tenham impacto sobre a Qualidade e/ou Meio-Ambiente;</a:t>
            </a:r>
          </a:p>
          <a:p>
            <a:pPr lvl="0"/>
            <a:r>
              <a:rPr lang="pt-BR" sz="1800" dirty="0" smtClean="0">
                <a:solidFill>
                  <a:srgbClr val="002060"/>
                </a:solidFill>
              </a:rPr>
              <a:t>Definição clara dos requisitos de contratação, através de narrativas de compras completas;</a:t>
            </a:r>
          </a:p>
          <a:p>
            <a:pPr lvl="0"/>
            <a:r>
              <a:rPr lang="pt-BR" sz="1800" dirty="0" smtClean="0">
                <a:solidFill>
                  <a:srgbClr val="002060"/>
                </a:solidFill>
              </a:rPr>
              <a:t>Desenvolvimento do Sistema de Gestão Integrada dos Fornecedores;</a:t>
            </a:r>
          </a:p>
          <a:p>
            <a:pPr lvl="0"/>
            <a:r>
              <a:rPr lang="pt-BR" sz="1800" dirty="0" smtClean="0">
                <a:solidFill>
                  <a:srgbClr val="002060"/>
                </a:solidFill>
              </a:rPr>
              <a:t>Avaliação do desempenho dos Fornecedores.</a:t>
            </a:r>
            <a:endParaRPr lang="pt-BR" sz="32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3"/>
            <a:chExt cx="6240" cy="4323"/>
          </a:xfrm>
        </p:grpSpPr>
        <p:pic>
          <p:nvPicPr>
            <p:cNvPr id="7176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7171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80899" name="Imagem de bitmap" r:id="rId4" imgW="1057423" imgH="781159" progId="PBrush">
                <p:embed/>
              </p:oleObj>
            </a:graphicData>
          </a:graphic>
        </p:graphicFrame>
        <p:sp>
          <p:nvSpPr>
            <p:cNvPr id="7177" name="Text Box 8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DE PEÇAS AUTOMOBILÍSTICA LTDA.</a:t>
              </a:r>
            </a:p>
          </p:txBody>
        </p:sp>
      </p:grpSp>
      <p:sp>
        <p:nvSpPr>
          <p:cNvPr id="7173" name="Retângulo 2"/>
          <p:cNvSpPr>
            <a:spLocks noChangeArrowheads="1"/>
          </p:cNvSpPr>
          <p:nvPr/>
        </p:nvSpPr>
        <p:spPr bwMode="auto">
          <a:xfrm>
            <a:off x="165224" y="611977"/>
            <a:ext cx="9540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pt-BR" sz="3200" b="1" dirty="0" smtClean="0">
                <a:solidFill>
                  <a:srgbClr val="000066"/>
                </a:solidFill>
              </a:rPr>
              <a:t>MANUAL DE GESTÃO DE FORNECEDORES </a:t>
            </a:r>
            <a:endParaRPr lang="pt-BR" sz="3200" b="1" dirty="0"/>
          </a:p>
        </p:txBody>
      </p:sp>
      <p:graphicFrame>
        <p:nvGraphicFramePr>
          <p:cNvPr id="7170" name="Object 11"/>
          <p:cNvGraphicFramePr>
            <a:graphicFrameLocks noChangeAspect="1"/>
          </p:cNvGraphicFramePr>
          <p:nvPr/>
        </p:nvGraphicFramePr>
        <p:xfrm>
          <a:off x="8405813" y="5557838"/>
          <a:ext cx="1117600" cy="1066800"/>
        </p:xfrm>
        <a:graphic>
          <a:graphicData uri="http://schemas.openxmlformats.org/presentationml/2006/ole">
            <p:oleObj spid="_x0000_s80898" name="Photo Editor Photo" r:id="rId5" imgW="3161905" imgH="3790476" progId="">
              <p:embed/>
            </p:oleObj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950" y="1700808"/>
            <a:ext cx="9798050" cy="496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pt-BR" sz="3000" dirty="0">
                <a:solidFill>
                  <a:srgbClr val="FF0000"/>
                </a:solidFill>
                <a:latin typeface="Microsoft Himalaya" pitchFamily="2" charset="0"/>
              </a:rPr>
              <a:t>	</a:t>
            </a:r>
            <a:endParaRPr lang="pt-BR" sz="3200" u="sng" dirty="0">
              <a:latin typeface="Microsoft Himalaya" pitchFamily="2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1951038" y="538163"/>
            <a:ext cx="780415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225425" y="538163"/>
            <a:ext cx="900113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201738" y="342900"/>
            <a:ext cx="873125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pt-BR" sz="1800" b="1" dirty="0">
                <a:solidFill>
                  <a:srgbClr val="000080"/>
                </a:solidFill>
                <a:latin typeface="Verdana" pitchFamily="34" charset="0"/>
              </a:rPr>
              <a:t>CQ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  <p:sp>
        <p:nvSpPr>
          <p:cNvPr id="13" name="Retângulo 2"/>
          <p:cNvSpPr>
            <a:spLocks noChangeArrowheads="1"/>
          </p:cNvSpPr>
          <p:nvPr/>
        </p:nvSpPr>
        <p:spPr bwMode="auto">
          <a:xfrm>
            <a:off x="165224" y="1641376"/>
            <a:ext cx="9540304" cy="4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</a:rPr>
              <a:t>OBJETIVO:</a:t>
            </a:r>
          </a:p>
          <a:p>
            <a:endParaRPr lang="pt-BR" sz="900" b="1" dirty="0" smtClean="0">
              <a:solidFill>
                <a:srgbClr val="002060"/>
              </a:solidFill>
            </a:endParaRPr>
          </a:p>
          <a:p>
            <a:r>
              <a:rPr lang="pt-BR" sz="1800" dirty="0" smtClean="0">
                <a:solidFill>
                  <a:srgbClr val="002060"/>
                </a:solidFill>
              </a:rPr>
              <a:t>Definir os requisitos do Sistema de Gestão exigido dos Fornecedores que tenham impacto sobre a Qualidade do Produto fornecido para a Tecnocurva e ao Meio-ambiente.</a:t>
            </a:r>
          </a:p>
          <a:p>
            <a:r>
              <a:rPr lang="pt-BR" sz="1800" dirty="0" smtClean="0">
                <a:solidFill>
                  <a:srgbClr val="002060"/>
                </a:solidFill>
              </a:rPr>
              <a:t>Estabelecer os passos necessários ao Desenvolvimento do Sistema de Gestão dos Fornecedores nos seguintes aspectos: 	 </a:t>
            </a:r>
            <a:endParaRPr lang="pt-BR" sz="1000" dirty="0" smtClean="0">
              <a:solidFill>
                <a:srgbClr val="002060"/>
              </a:solidFill>
            </a:endParaRPr>
          </a:p>
          <a:p>
            <a:endParaRPr lang="pt-BR" sz="1200" dirty="0" smtClean="0">
              <a:solidFill>
                <a:srgbClr val="00206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</a:rPr>
              <a:t>Qualidade;</a:t>
            </a:r>
          </a:p>
          <a:p>
            <a:pPr lvl="0">
              <a:buFont typeface="Arial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</a:rPr>
              <a:t>Entrega;</a:t>
            </a:r>
          </a:p>
          <a:p>
            <a:pPr lvl="0">
              <a:buFont typeface="Arial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</a:rPr>
              <a:t>Desenvolvimento de novos produtos/processos;</a:t>
            </a:r>
          </a:p>
          <a:p>
            <a:pPr lvl="0">
              <a:buFont typeface="Arial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</a:rPr>
              <a:t>Atendimento Comercial.</a:t>
            </a:r>
            <a:endParaRPr lang="pt-BR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3"/>
            <a:chExt cx="6240" cy="4323"/>
          </a:xfrm>
        </p:grpSpPr>
        <p:pic>
          <p:nvPicPr>
            <p:cNvPr id="7176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7171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71683" name="Imagem de bitmap" r:id="rId4" imgW="1057423" imgH="781159" progId="PBrush">
                <p:embed/>
              </p:oleObj>
            </a:graphicData>
          </a:graphic>
        </p:graphicFrame>
        <p:sp>
          <p:nvSpPr>
            <p:cNvPr id="7177" name="Text Box 8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DE PEÇAS AUTOMOBILÍSTICA LTDA.</a:t>
              </a:r>
            </a:p>
          </p:txBody>
        </p:sp>
      </p:grpSp>
      <p:sp>
        <p:nvSpPr>
          <p:cNvPr id="7173" name="Retângulo 2"/>
          <p:cNvSpPr>
            <a:spLocks noChangeArrowheads="1"/>
          </p:cNvSpPr>
          <p:nvPr/>
        </p:nvSpPr>
        <p:spPr bwMode="auto">
          <a:xfrm>
            <a:off x="165224" y="2924944"/>
            <a:ext cx="954030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pt-BR" sz="3400" b="1" dirty="0" smtClean="0">
                <a:solidFill>
                  <a:srgbClr val="000066"/>
                </a:solidFill>
              </a:rPr>
              <a:t>ACORDO DE FORNECIMENTO</a:t>
            </a:r>
            <a:endParaRPr lang="pt-BR" sz="3400" b="1" dirty="0"/>
          </a:p>
        </p:txBody>
      </p:sp>
      <p:graphicFrame>
        <p:nvGraphicFramePr>
          <p:cNvPr id="7170" name="Object 11"/>
          <p:cNvGraphicFramePr>
            <a:graphicFrameLocks noChangeAspect="1"/>
          </p:cNvGraphicFramePr>
          <p:nvPr/>
        </p:nvGraphicFramePr>
        <p:xfrm>
          <a:off x="8405813" y="5557838"/>
          <a:ext cx="1117600" cy="1066800"/>
        </p:xfrm>
        <a:graphic>
          <a:graphicData uri="http://schemas.openxmlformats.org/presentationml/2006/ole">
            <p:oleObj spid="_x0000_s71682" name="Photo Editor Photo" r:id="rId5" imgW="3161905" imgH="3790476" progId="">
              <p:embed/>
            </p:oleObj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950" y="1700808"/>
            <a:ext cx="9798050" cy="496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pt-BR" sz="3000" dirty="0">
                <a:solidFill>
                  <a:srgbClr val="FF0000"/>
                </a:solidFill>
                <a:latin typeface="Microsoft Himalaya" pitchFamily="2" charset="0"/>
              </a:rPr>
              <a:t>	</a:t>
            </a:r>
            <a:endParaRPr lang="pt-BR" sz="3200" u="sng" dirty="0">
              <a:latin typeface="Microsoft Himalaya" pitchFamily="2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1951038" y="538163"/>
            <a:ext cx="780415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225425" y="538163"/>
            <a:ext cx="900113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201738" y="342900"/>
            <a:ext cx="873125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pt-BR" sz="1800" b="1" dirty="0">
                <a:solidFill>
                  <a:srgbClr val="000080"/>
                </a:solidFill>
                <a:latin typeface="Verdana" pitchFamily="34" charset="0"/>
              </a:rPr>
              <a:t>CQ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0" y="571500"/>
            <a:ext cx="9828213" cy="0"/>
            <a:chOff x="0" y="360"/>
            <a:chExt cx="6191" cy="0"/>
          </a:xfrm>
        </p:grpSpPr>
        <p:sp>
          <p:nvSpPr>
            <p:cNvPr id="1039" name="Line 7"/>
            <p:cNvSpPr>
              <a:spLocks noChangeShapeType="1"/>
            </p:cNvSpPr>
            <p:nvPr/>
          </p:nvSpPr>
          <p:spPr bwMode="auto">
            <a:xfrm>
              <a:off x="0" y="360"/>
              <a:ext cx="688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0" name="Line 8"/>
            <p:cNvSpPr>
              <a:spLocks noChangeShapeType="1"/>
            </p:cNvSpPr>
            <p:nvPr/>
          </p:nvSpPr>
          <p:spPr bwMode="auto">
            <a:xfrm>
              <a:off x="1238" y="360"/>
              <a:ext cx="4953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0"/>
            <a:chExt cx="6240" cy="4323"/>
          </a:xfrm>
        </p:grpSpPr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48130" name="Imagem de bitmap" r:id="rId4" imgW="1057423" imgH="781159" progId="PBrush">
                <p:embed/>
              </p:oleObj>
            </a:graphicData>
          </a:graphic>
        </p:graphicFrame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757" y="216"/>
              <a:ext cx="550" cy="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800" b="1" dirty="0">
                  <a:solidFill>
                    <a:srgbClr val="000080"/>
                  </a:solidFill>
                  <a:latin typeface="Verdana" pitchFamily="34" charset="0"/>
                </a:rPr>
                <a:t>CQ</a:t>
              </a:r>
            </a:p>
          </p:txBody>
        </p:sp>
        <p:sp>
          <p:nvSpPr>
            <p:cNvPr id="1036" name="Text Box 10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AUTOMOBILÍSTICA LTDA.</a:t>
              </a:r>
            </a:p>
          </p:txBody>
        </p:sp>
        <p:sp>
          <p:nvSpPr>
            <p:cNvPr id="1037" name="Line 11"/>
            <p:cNvSpPr>
              <a:spLocks noChangeShapeType="1"/>
            </p:cNvSpPr>
            <p:nvPr/>
          </p:nvSpPr>
          <p:spPr bwMode="auto">
            <a:xfrm>
              <a:off x="142" y="339"/>
              <a:ext cx="567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8" name="Line 12"/>
            <p:cNvSpPr>
              <a:spLocks noChangeShapeType="1"/>
            </p:cNvSpPr>
            <p:nvPr/>
          </p:nvSpPr>
          <p:spPr bwMode="auto">
            <a:xfrm>
              <a:off x="1229" y="339"/>
              <a:ext cx="4916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graphicFrame>
          <p:nvGraphicFramePr>
            <p:cNvPr id="1027" name="Object 13"/>
            <p:cNvGraphicFramePr>
              <a:graphicFrameLocks noChangeAspect="1"/>
            </p:cNvGraphicFramePr>
            <p:nvPr/>
          </p:nvGraphicFramePr>
          <p:xfrm>
            <a:off x="5295" y="3504"/>
            <a:ext cx="704" cy="672"/>
          </p:xfrm>
          <a:graphic>
            <a:graphicData uri="http://schemas.openxmlformats.org/presentationml/2006/ole">
              <p:oleObj spid="_x0000_s48131" name="Photo Editor Photo" r:id="rId5" imgW="3161905" imgH="3790476" progId="">
                <p:embed/>
              </p:oleObj>
            </a:graphicData>
          </a:graphic>
        </p:graphicFrame>
      </p:grpSp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  <p:sp>
        <p:nvSpPr>
          <p:cNvPr id="1032" name="Text Box 4643"/>
          <p:cNvSpPr txBox="1">
            <a:spLocks noChangeArrowheads="1"/>
          </p:cNvSpPr>
          <p:nvPr/>
        </p:nvSpPr>
        <p:spPr bwMode="auto">
          <a:xfrm>
            <a:off x="8266113" y="19891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88900" y="548680"/>
            <a:ext cx="9705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0066"/>
                </a:solidFill>
              </a:rPr>
              <a:t>ACORDO DE FORNECIMENTO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/>
          <a:srcRect r="12348" b="7844"/>
          <a:stretch>
            <a:fillRect/>
          </a:stretch>
        </p:blipFill>
        <p:spPr bwMode="auto">
          <a:xfrm>
            <a:off x="1856656" y="2060848"/>
            <a:ext cx="597666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ector de seta reta 17"/>
          <p:cNvCxnSpPr/>
          <p:nvPr/>
        </p:nvCxnSpPr>
        <p:spPr bwMode="auto">
          <a:xfrm flipH="1" flipV="1">
            <a:off x="5673080" y="3869556"/>
            <a:ext cx="648072" cy="216024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425252" y="134076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0066"/>
                </a:solidFill>
              </a:rPr>
              <a:t>SITE: www.tecnocurva.com.br</a:t>
            </a:r>
            <a:endParaRPr lang="pt-BR" b="1" dirty="0">
              <a:solidFill>
                <a:srgbClr val="000066"/>
              </a:solidFill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6308452" y="3933056"/>
            <a:ext cx="504056" cy="649188"/>
          </a:xfrm>
          <a:prstGeom prst="ellips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1</a:t>
            </a:r>
          </a:p>
        </p:txBody>
      </p:sp>
      <p:cxnSp>
        <p:nvCxnSpPr>
          <p:cNvPr id="22" name="Conector de seta reta 21"/>
          <p:cNvCxnSpPr/>
          <p:nvPr/>
        </p:nvCxnSpPr>
        <p:spPr bwMode="auto">
          <a:xfrm>
            <a:off x="2271812" y="4788644"/>
            <a:ext cx="855712" cy="207640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Elipse 23"/>
          <p:cNvSpPr/>
          <p:nvPr/>
        </p:nvSpPr>
        <p:spPr bwMode="auto">
          <a:xfrm>
            <a:off x="1767756" y="4356596"/>
            <a:ext cx="504056" cy="649188"/>
          </a:xfrm>
          <a:prstGeom prst="ellips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3"/>
            <a:chExt cx="6240" cy="4323"/>
          </a:xfrm>
        </p:grpSpPr>
        <p:pic>
          <p:nvPicPr>
            <p:cNvPr id="7176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7171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72707" name="Imagem de bitmap" r:id="rId4" imgW="1057423" imgH="781159" progId="PBrush">
                <p:embed/>
              </p:oleObj>
            </a:graphicData>
          </a:graphic>
        </p:graphicFrame>
        <p:sp>
          <p:nvSpPr>
            <p:cNvPr id="7177" name="Text Box 8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DE PEÇAS AUTOMOBILÍSTICA LTDA.</a:t>
              </a:r>
            </a:p>
          </p:txBody>
        </p:sp>
      </p:grpSp>
      <p:sp>
        <p:nvSpPr>
          <p:cNvPr id="7173" name="Retângulo 2"/>
          <p:cNvSpPr>
            <a:spLocks noChangeArrowheads="1"/>
          </p:cNvSpPr>
          <p:nvPr/>
        </p:nvSpPr>
        <p:spPr bwMode="auto">
          <a:xfrm>
            <a:off x="165224" y="2924944"/>
            <a:ext cx="954030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pt-BR" sz="3400" b="1" dirty="0" smtClean="0">
                <a:solidFill>
                  <a:srgbClr val="000066"/>
                </a:solidFill>
              </a:rPr>
              <a:t>AUDITORIA DE PROCESSO - VDA 6.3 / 2010</a:t>
            </a:r>
            <a:endParaRPr lang="pt-BR" sz="3400" b="1" dirty="0"/>
          </a:p>
        </p:txBody>
      </p:sp>
      <p:graphicFrame>
        <p:nvGraphicFramePr>
          <p:cNvPr id="7170" name="Object 11"/>
          <p:cNvGraphicFramePr>
            <a:graphicFrameLocks noChangeAspect="1"/>
          </p:cNvGraphicFramePr>
          <p:nvPr/>
        </p:nvGraphicFramePr>
        <p:xfrm>
          <a:off x="8405813" y="5557838"/>
          <a:ext cx="1117600" cy="1066800"/>
        </p:xfrm>
        <a:graphic>
          <a:graphicData uri="http://schemas.openxmlformats.org/presentationml/2006/ole">
            <p:oleObj spid="_x0000_s72706" name="Photo Editor Photo" r:id="rId5" imgW="3161905" imgH="3790476" progId="">
              <p:embed/>
            </p:oleObj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950" y="1700808"/>
            <a:ext cx="9798050" cy="496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pt-BR" sz="3000" dirty="0">
                <a:solidFill>
                  <a:srgbClr val="FF0000"/>
                </a:solidFill>
                <a:latin typeface="Microsoft Himalaya" pitchFamily="2" charset="0"/>
              </a:rPr>
              <a:t>	</a:t>
            </a:r>
            <a:endParaRPr lang="pt-BR" sz="3200" u="sng" dirty="0">
              <a:latin typeface="Microsoft Himalaya" pitchFamily="2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1951038" y="538163"/>
            <a:ext cx="780415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225425" y="538163"/>
            <a:ext cx="900113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201738" y="342900"/>
            <a:ext cx="873125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pt-BR" sz="1800" b="1" dirty="0">
                <a:solidFill>
                  <a:srgbClr val="000080"/>
                </a:solidFill>
                <a:latin typeface="Verdana" pitchFamily="34" charset="0"/>
              </a:rPr>
              <a:t>CQ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0" y="571500"/>
            <a:ext cx="9828213" cy="0"/>
            <a:chOff x="0" y="360"/>
            <a:chExt cx="6191" cy="0"/>
          </a:xfrm>
        </p:grpSpPr>
        <p:sp>
          <p:nvSpPr>
            <p:cNvPr id="1039" name="Line 7"/>
            <p:cNvSpPr>
              <a:spLocks noChangeShapeType="1"/>
            </p:cNvSpPr>
            <p:nvPr/>
          </p:nvSpPr>
          <p:spPr bwMode="auto">
            <a:xfrm>
              <a:off x="0" y="360"/>
              <a:ext cx="688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0" name="Line 8"/>
            <p:cNvSpPr>
              <a:spLocks noChangeShapeType="1"/>
            </p:cNvSpPr>
            <p:nvPr/>
          </p:nvSpPr>
          <p:spPr bwMode="auto">
            <a:xfrm>
              <a:off x="1238" y="360"/>
              <a:ext cx="4953" cy="0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0" y="0"/>
            <a:ext cx="9906000" cy="6862763"/>
            <a:chOff x="0" y="0"/>
            <a:chExt cx="6240" cy="4323"/>
          </a:xfrm>
        </p:grpSpPr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0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4403" y="2931"/>
            <a:ext cx="1651" cy="1318"/>
          </p:xfrm>
          <a:graphic>
            <a:graphicData uri="http://schemas.openxmlformats.org/presentationml/2006/ole">
              <p:oleObj spid="_x0000_s49154" name="Imagem de bitmap" r:id="rId4" imgW="1057423" imgH="781159" progId="PBrush">
                <p:embed/>
              </p:oleObj>
            </a:graphicData>
          </a:graphic>
        </p:graphicFrame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757" y="216"/>
              <a:ext cx="550" cy="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800" b="1" dirty="0">
                  <a:solidFill>
                    <a:srgbClr val="000080"/>
                  </a:solidFill>
                  <a:latin typeface="Verdana" pitchFamily="34" charset="0"/>
                </a:rPr>
                <a:t>CQ</a:t>
              </a:r>
            </a:p>
          </p:txBody>
        </p:sp>
        <p:sp>
          <p:nvSpPr>
            <p:cNvPr id="1036" name="Text Box 10"/>
            <p:cNvSpPr txBox="1">
              <a:spLocks noChangeArrowheads="1"/>
            </p:cNvSpPr>
            <p:nvPr/>
          </p:nvSpPr>
          <p:spPr bwMode="auto">
            <a:xfrm>
              <a:off x="136" y="3966"/>
              <a:ext cx="5017" cy="21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pt-BR" sz="1400" b="1" dirty="0">
                  <a:solidFill>
                    <a:srgbClr val="FFFFFF"/>
                  </a:solidFill>
                  <a:latin typeface="Verdana" pitchFamily="34" charset="0"/>
                </a:rPr>
                <a:t>TECNOCURVA - </a:t>
              </a:r>
              <a:r>
                <a:rPr lang="pt-BR" sz="1400" dirty="0">
                  <a:solidFill>
                    <a:srgbClr val="FFFFFF"/>
                  </a:solidFill>
                  <a:latin typeface="Verdana" pitchFamily="34" charset="0"/>
                </a:rPr>
                <a:t>INDUSTRIA AUTOMOBILÍSTICA LTDA.</a:t>
              </a:r>
            </a:p>
          </p:txBody>
        </p:sp>
        <p:sp>
          <p:nvSpPr>
            <p:cNvPr id="1037" name="Line 11"/>
            <p:cNvSpPr>
              <a:spLocks noChangeShapeType="1"/>
            </p:cNvSpPr>
            <p:nvPr/>
          </p:nvSpPr>
          <p:spPr bwMode="auto">
            <a:xfrm>
              <a:off x="142" y="339"/>
              <a:ext cx="567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8" name="Line 12"/>
            <p:cNvSpPr>
              <a:spLocks noChangeShapeType="1"/>
            </p:cNvSpPr>
            <p:nvPr/>
          </p:nvSpPr>
          <p:spPr bwMode="auto">
            <a:xfrm>
              <a:off x="1229" y="339"/>
              <a:ext cx="4916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/>
            </a:p>
          </p:txBody>
        </p:sp>
        <p:graphicFrame>
          <p:nvGraphicFramePr>
            <p:cNvPr id="1027" name="Object 13"/>
            <p:cNvGraphicFramePr>
              <a:graphicFrameLocks noChangeAspect="1"/>
            </p:cNvGraphicFramePr>
            <p:nvPr/>
          </p:nvGraphicFramePr>
          <p:xfrm>
            <a:off x="5295" y="3504"/>
            <a:ext cx="704" cy="672"/>
          </p:xfrm>
          <a:graphic>
            <a:graphicData uri="http://schemas.openxmlformats.org/presentationml/2006/ole">
              <p:oleObj spid="_x0000_s49155" name="Photo Editor Photo" r:id="rId5" imgW="3161905" imgH="3790476" progId="">
                <p:embed/>
              </p:oleObj>
            </a:graphicData>
          </a:graphic>
        </p:graphicFrame>
      </p:grpSp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1208088" y="0"/>
            <a:ext cx="77295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66"/>
                </a:solidFill>
                <a:latin typeface="Arial" charset="0"/>
              </a:rPr>
              <a:t>Qualidade Tecnocurva</a:t>
            </a:r>
          </a:p>
        </p:txBody>
      </p:sp>
      <p:sp>
        <p:nvSpPr>
          <p:cNvPr id="1032" name="Text Box 4643"/>
          <p:cNvSpPr txBox="1">
            <a:spLocks noChangeArrowheads="1"/>
          </p:cNvSpPr>
          <p:nvPr/>
        </p:nvSpPr>
        <p:spPr bwMode="auto">
          <a:xfrm>
            <a:off x="8266113" y="19891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0" y="574080"/>
            <a:ext cx="9705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0066"/>
                </a:solidFill>
              </a:rPr>
              <a:t>AUDITORIA VDA 6.3 - 2010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920552" y="1700808"/>
            <a:ext cx="7920880" cy="3888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0066"/>
                </a:solidFill>
              </a:rPr>
              <a:t>VDA = </a:t>
            </a:r>
            <a:r>
              <a:rPr lang="pt-BR" b="1" i="1" dirty="0" smtClean="0">
                <a:solidFill>
                  <a:srgbClr val="000066"/>
                </a:solidFill>
              </a:rPr>
              <a:t>VERBAND DER AUTOMOBILINDUSTRIE (Associação dos Construtores de Automóveis)</a:t>
            </a:r>
          </a:p>
          <a:p>
            <a:pPr algn="ctr"/>
            <a:endParaRPr lang="pt-BR" sz="1050" b="1" i="1" dirty="0" smtClean="0">
              <a:solidFill>
                <a:srgbClr val="000066"/>
              </a:solidFill>
            </a:endParaRPr>
          </a:p>
          <a:p>
            <a:r>
              <a:rPr lang="pt-BR" sz="3200" b="1" dirty="0" smtClean="0">
                <a:solidFill>
                  <a:srgbClr val="000066"/>
                </a:solidFill>
              </a:rPr>
              <a:t>É uma norma direcionada para o processo de fabricação e sua aplicação permite que o processo tenha seus níveis de qualidade aperfeiçoados, assim como promover robustez e melhoria contínua.</a:t>
            </a:r>
            <a:endParaRPr lang="pt-BR" sz="32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2899</TotalTime>
  <Words>1447</Words>
  <Application>Microsoft Office PowerPoint</Application>
  <PresentationFormat>Papel A4 (210 x 297 mm)</PresentationFormat>
  <Paragraphs>318</Paragraphs>
  <Slides>37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37</vt:i4>
      </vt:variant>
    </vt:vector>
  </HeadingPairs>
  <TitlesOfParts>
    <vt:vector size="40" baseType="lpstr">
      <vt:lpstr>Estrutura padrão</vt:lpstr>
      <vt:lpstr>Imagem de bitmap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Tecnocurva Ind. Peças Automob. Ltda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Tecnocurva Ind. Peças Automob. Ltda</dc:creator>
  <cp:lastModifiedBy>f.dias</cp:lastModifiedBy>
  <cp:revision>259</cp:revision>
  <dcterms:created xsi:type="dcterms:W3CDTF">2006-07-06T11:09:41Z</dcterms:created>
  <dcterms:modified xsi:type="dcterms:W3CDTF">2012-12-15T13:32:43Z</dcterms:modified>
</cp:coreProperties>
</file>